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7" r:id="rId4"/>
    <p:sldMasterId id="2147483648" r:id="rId5"/>
    <p:sldMasterId id="2147483658" r:id="rId6"/>
  </p:sldMasterIdLst>
  <p:notesMasterIdLst>
    <p:notesMasterId r:id="rId20"/>
  </p:notesMasterIdLst>
  <p:sldIdLst>
    <p:sldId id="256" r:id="rId7"/>
    <p:sldId id="257" r:id="rId8"/>
    <p:sldId id="273" r:id="rId9"/>
    <p:sldId id="276" r:id="rId10"/>
    <p:sldId id="260" r:id="rId11"/>
    <p:sldId id="275" r:id="rId12"/>
    <p:sldId id="279" r:id="rId13"/>
    <p:sldId id="280" r:id="rId14"/>
    <p:sldId id="281" r:id="rId15"/>
    <p:sldId id="282" r:id="rId16"/>
    <p:sldId id="283" r:id="rId17"/>
    <p:sldId id="274" r:id="rId18"/>
    <p:sldId id="261" r:id="rId19"/>
  </p:sldIdLst>
  <p:sldSz cx="9144000" cy="5143500" type="screen16x9"/>
  <p:notesSz cx="6858000" cy="9144000"/>
  <p:defaultTextStyle>
    <a:defPPr marL="0" marR="0" indent="0" algn="l" defTabSz="6858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35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chemeClr val="accent1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chemeClr val="accent1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chemeClr val="accent1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chemeClr val="accent1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chemeClr val="accent1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chemeClr val="accent1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chemeClr val="accent1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chemeClr val="accent1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chemeClr val="accent1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3B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chemeClr val="accent1"/>
        </a:fontRef>
        <a:schemeClr val="accent1"/>
      </a:tcTxStyle>
      <a:tcStyle>
        <a:tcBdr>
          <a:left>
            <a:ln w="12700" cap="flat">
              <a:solidFill>
                <a:srgbClr val="EE7A0B"/>
              </a:solidFill>
              <a:prstDash val="solid"/>
              <a:round/>
            </a:ln>
          </a:left>
          <a:right>
            <a:ln w="12700" cap="flat">
              <a:solidFill>
                <a:srgbClr val="EE7A0B"/>
              </a:solidFill>
              <a:prstDash val="solid"/>
              <a:round/>
            </a:ln>
          </a:right>
          <a:top>
            <a:ln w="12700" cap="flat">
              <a:solidFill>
                <a:srgbClr val="EE7A0B"/>
              </a:solidFill>
              <a:prstDash val="solid"/>
              <a:round/>
            </a:ln>
          </a:top>
          <a:bottom>
            <a:ln w="12700" cap="flat">
              <a:solidFill>
                <a:srgbClr val="EE7A0B"/>
              </a:solidFill>
              <a:prstDash val="solid"/>
              <a:round/>
            </a:ln>
          </a:bottom>
          <a:insideH>
            <a:ln w="12700" cap="flat">
              <a:solidFill>
                <a:srgbClr val="EE7A0B"/>
              </a:solidFill>
              <a:prstDash val="solid"/>
              <a:round/>
            </a:ln>
          </a:insideH>
          <a:insideV>
            <a:ln w="12700" cap="flat">
              <a:solidFill>
                <a:srgbClr val="EE7A0B"/>
              </a:solidFill>
              <a:prstDash val="solid"/>
              <a:round/>
            </a:ln>
          </a:insideV>
        </a:tcBdr>
        <a:fill>
          <a:solidFill>
            <a:schemeClr val="accent2">
              <a:alpha val="40000"/>
            </a:scheme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chemeClr val="accent1"/>
        </a:fontRef>
        <a:schemeClr val="accent1"/>
      </a:tcTxStyle>
      <a:tcStyle>
        <a:tcBdr>
          <a:left>
            <a:ln w="12700" cap="flat">
              <a:solidFill>
                <a:srgbClr val="EE7A0B"/>
              </a:solidFill>
              <a:prstDash val="solid"/>
              <a:round/>
            </a:ln>
          </a:left>
          <a:right>
            <a:ln w="254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rgbClr val="EE7A0B"/>
              </a:solidFill>
              <a:prstDash val="solid"/>
              <a:round/>
            </a:ln>
          </a:top>
          <a:bottom>
            <a:ln w="12700" cap="flat">
              <a:solidFill>
                <a:srgbClr val="EE7A0B"/>
              </a:solidFill>
              <a:prstDash val="solid"/>
              <a:round/>
            </a:ln>
          </a:bottom>
          <a:insideH>
            <a:ln w="12700" cap="flat">
              <a:solidFill>
                <a:srgbClr val="EE7A0B"/>
              </a:solidFill>
              <a:prstDash val="solid"/>
              <a:round/>
            </a:ln>
          </a:insideH>
          <a:insideV>
            <a:ln w="12700" cap="flat">
              <a:solidFill>
                <a:srgbClr val="EE7A0B"/>
              </a:solidFill>
              <a:prstDash val="solid"/>
              <a:round/>
            </a:ln>
          </a:insideV>
        </a:tcBdr>
        <a:fill>
          <a:solidFill>
            <a:schemeClr val="accent2">
              <a:alpha val="40000"/>
            </a:schemeClr>
          </a:solidFill>
        </a:fill>
      </a:tcStyle>
    </a:firstCol>
    <a:lastRow>
      <a:tcTxStyle b="on" i="off">
        <a:fontRef idx="major">
          <a:schemeClr val="accent1"/>
        </a:fontRef>
        <a:schemeClr val="accent1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chemeClr val="accent2"/>
              </a:solidFill>
              <a:prstDash val="solid"/>
              <a:round/>
            </a:ln>
          </a:top>
          <a:bottom>
            <a:ln w="254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EE7A0B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chemeClr val="accent1"/>
        </a:fontRef>
        <a:schemeClr val="accent1"/>
      </a:tcTxStyle>
      <a:tcStyle>
        <a:tcBdr>
          <a:left>
            <a:ln w="12700" cap="flat">
              <a:solidFill>
                <a:srgbClr val="797979"/>
              </a:solidFill>
              <a:prstDash val="solid"/>
              <a:round/>
            </a:ln>
          </a:left>
          <a:right>
            <a:ln w="12700" cap="flat">
              <a:solidFill>
                <a:srgbClr val="797979"/>
              </a:solidFill>
              <a:prstDash val="solid"/>
              <a:round/>
            </a:ln>
          </a:right>
          <a:top>
            <a:ln w="12700" cap="flat">
              <a:solidFill>
                <a:srgbClr val="797979"/>
              </a:solidFill>
              <a:prstDash val="solid"/>
              <a:round/>
            </a:ln>
          </a:top>
          <a:bottom>
            <a:ln w="12700" cap="flat">
              <a:solidFill>
                <a:srgbClr val="797979"/>
              </a:solidFill>
              <a:prstDash val="solid"/>
              <a:round/>
            </a:ln>
          </a:bottom>
          <a:insideH>
            <a:ln w="12700" cap="flat">
              <a:solidFill>
                <a:srgbClr val="797979"/>
              </a:solidFill>
              <a:prstDash val="solid"/>
              <a:round/>
            </a:ln>
          </a:insideH>
          <a:insideV>
            <a:ln w="12700" cap="flat">
              <a:solidFill>
                <a:srgbClr val="797979"/>
              </a:solidFill>
              <a:prstDash val="solid"/>
              <a:round/>
            </a:ln>
          </a:insideV>
        </a:tcBdr>
        <a:fill>
          <a:solidFill>
            <a:srgbClr val="CACDD6"/>
          </a:solidFill>
        </a:fill>
      </a:tcStyle>
    </a:wholeTbl>
    <a:band2H>
      <a:tcTxStyle/>
      <a:tcStyle>
        <a:tcBdr/>
        <a:fill>
          <a:solidFill>
            <a:srgbClr val="E6E7EB"/>
          </a:solidFill>
        </a:fill>
      </a:tcStyle>
    </a:band2H>
    <a:firstCol>
      <a:tcTxStyle b="on" i="off">
        <a:fontRef idx="major">
          <a:srgbClr val="797979"/>
        </a:fontRef>
        <a:srgbClr val="797979"/>
      </a:tcTxStyle>
      <a:tcStyle>
        <a:tcBdr>
          <a:left>
            <a:ln w="12700" cap="flat">
              <a:solidFill>
                <a:srgbClr val="797979"/>
              </a:solidFill>
              <a:prstDash val="solid"/>
              <a:round/>
            </a:ln>
          </a:left>
          <a:right>
            <a:ln w="12700" cap="flat">
              <a:solidFill>
                <a:srgbClr val="797979"/>
              </a:solidFill>
              <a:prstDash val="solid"/>
              <a:round/>
            </a:ln>
          </a:right>
          <a:top>
            <a:ln w="12700" cap="flat">
              <a:solidFill>
                <a:srgbClr val="797979"/>
              </a:solidFill>
              <a:prstDash val="solid"/>
              <a:round/>
            </a:ln>
          </a:top>
          <a:bottom>
            <a:ln w="12700" cap="flat">
              <a:solidFill>
                <a:srgbClr val="797979"/>
              </a:solidFill>
              <a:prstDash val="solid"/>
              <a:round/>
            </a:ln>
          </a:bottom>
          <a:insideH>
            <a:ln w="12700" cap="flat">
              <a:solidFill>
                <a:srgbClr val="797979"/>
              </a:solidFill>
              <a:prstDash val="solid"/>
              <a:round/>
            </a:ln>
          </a:insideH>
          <a:insideV>
            <a:ln w="12700" cap="flat">
              <a:solidFill>
                <a:srgbClr val="797979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797979"/>
        </a:fontRef>
        <a:srgbClr val="797979"/>
      </a:tcTxStyle>
      <a:tcStyle>
        <a:tcBdr>
          <a:left>
            <a:ln w="12700" cap="flat">
              <a:solidFill>
                <a:srgbClr val="797979"/>
              </a:solidFill>
              <a:prstDash val="solid"/>
              <a:round/>
            </a:ln>
          </a:left>
          <a:right>
            <a:ln w="12700" cap="flat">
              <a:solidFill>
                <a:srgbClr val="797979"/>
              </a:solidFill>
              <a:prstDash val="solid"/>
              <a:round/>
            </a:ln>
          </a:right>
          <a:top>
            <a:ln w="38100" cap="flat">
              <a:solidFill>
                <a:srgbClr val="797979"/>
              </a:solidFill>
              <a:prstDash val="solid"/>
              <a:round/>
            </a:ln>
          </a:top>
          <a:bottom>
            <a:ln w="12700" cap="flat">
              <a:solidFill>
                <a:srgbClr val="797979"/>
              </a:solidFill>
              <a:prstDash val="solid"/>
              <a:round/>
            </a:ln>
          </a:bottom>
          <a:insideH>
            <a:ln w="12700" cap="flat">
              <a:solidFill>
                <a:srgbClr val="797979"/>
              </a:solidFill>
              <a:prstDash val="solid"/>
              <a:round/>
            </a:ln>
          </a:insideH>
          <a:insideV>
            <a:ln w="12700" cap="flat">
              <a:solidFill>
                <a:srgbClr val="797979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797979"/>
        </a:fontRef>
        <a:srgbClr val="797979"/>
      </a:tcTxStyle>
      <a:tcStyle>
        <a:tcBdr>
          <a:left>
            <a:ln w="12700" cap="flat">
              <a:solidFill>
                <a:srgbClr val="797979"/>
              </a:solidFill>
              <a:prstDash val="solid"/>
              <a:round/>
            </a:ln>
          </a:left>
          <a:right>
            <a:ln w="12700" cap="flat">
              <a:solidFill>
                <a:srgbClr val="797979"/>
              </a:solidFill>
              <a:prstDash val="solid"/>
              <a:round/>
            </a:ln>
          </a:right>
          <a:top>
            <a:ln w="12700" cap="flat">
              <a:solidFill>
                <a:srgbClr val="797979"/>
              </a:solidFill>
              <a:prstDash val="solid"/>
              <a:round/>
            </a:ln>
          </a:top>
          <a:bottom>
            <a:ln w="38100" cap="flat">
              <a:solidFill>
                <a:srgbClr val="797979"/>
              </a:solidFill>
              <a:prstDash val="solid"/>
              <a:round/>
            </a:ln>
          </a:bottom>
          <a:insideH>
            <a:ln w="12700" cap="flat">
              <a:solidFill>
                <a:srgbClr val="797979"/>
              </a:solidFill>
              <a:prstDash val="solid"/>
              <a:round/>
            </a:ln>
          </a:insideH>
          <a:insideV>
            <a:ln w="12700" cap="flat">
              <a:solidFill>
                <a:srgbClr val="797979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chemeClr val="accent1"/>
        </a:fontRef>
        <a:schemeClr val="accent1"/>
      </a:tcTxStyle>
      <a:tcStyle>
        <a:tcBdr>
          <a:left>
            <a:ln w="12700" cap="flat">
              <a:solidFill>
                <a:srgbClr val="797979"/>
              </a:solidFill>
              <a:prstDash val="solid"/>
              <a:round/>
            </a:ln>
          </a:left>
          <a:right>
            <a:ln w="12700" cap="flat">
              <a:solidFill>
                <a:srgbClr val="797979"/>
              </a:solidFill>
              <a:prstDash val="solid"/>
              <a:round/>
            </a:ln>
          </a:right>
          <a:top>
            <a:ln w="12700" cap="flat">
              <a:solidFill>
                <a:srgbClr val="797979"/>
              </a:solidFill>
              <a:prstDash val="solid"/>
              <a:round/>
            </a:ln>
          </a:top>
          <a:bottom>
            <a:ln w="12700" cap="flat">
              <a:solidFill>
                <a:srgbClr val="797979"/>
              </a:solidFill>
              <a:prstDash val="solid"/>
              <a:round/>
            </a:ln>
          </a:bottom>
          <a:insideH>
            <a:ln w="12700" cap="flat">
              <a:solidFill>
                <a:srgbClr val="797979"/>
              </a:solidFill>
              <a:prstDash val="solid"/>
              <a:round/>
            </a:ln>
          </a:insideH>
          <a:insideV>
            <a:ln w="12700" cap="flat">
              <a:solidFill>
                <a:srgbClr val="797979"/>
              </a:solidFill>
              <a:prstDash val="solid"/>
              <a:round/>
            </a:ln>
          </a:insideV>
        </a:tcBdr>
        <a:fill>
          <a:solidFill>
            <a:srgbClr val="E3EDF8"/>
          </a:solidFill>
        </a:fill>
      </a:tcStyle>
    </a:wholeTbl>
    <a:band2H>
      <a:tcTxStyle/>
      <a:tcStyle>
        <a:tcBdr/>
        <a:fill>
          <a:solidFill>
            <a:srgbClr val="F2F6FC"/>
          </a:solidFill>
        </a:fill>
      </a:tcStyle>
    </a:band2H>
    <a:firstCol>
      <a:tcTxStyle b="on" i="off">
        <a:fontRef idx="major">
          <a:srgbClr val="797979"/>
        </a:fontRef>
        <a:srgbClr val="797979"/>
      </a:tcTxStyle>
      <a:tcStyle>
        <a:tcBdr>
          <a:left>
            <a:ln w="12700" cap="flat">
              <a:solidFill>
                <a:srgbClr val="797979"/>
              </a:solidFill>
              <a:prstDash val="solid"/>
              <a:round/>
            </a:ln>
          </a:left>
          <a:right>
            <a:ln w="12700" cap="flat">
              <a:solidFill>
                <a:srgbClr val="797979"/>
              </a:solidFill>
              <a:prstDash val="solid"/>
              <a:round/>
            </a:ln>
          </a:right>
          <a:top>
            <a:ln w="12700" cap="flat">
              <a:solidFill>
                <a:srgbClr val="797979"/>
              </a:solidFill>
              <a:prstDash val="solid"/>
              <a:round/>
            </a:ln>
          </a:top>
          <a:bottom>
            <a:ln w="12700" cap="flat">
              <a:solidFill>
                <a:srgbClr val="797979"/>
              </a:solidFill>
              <a:prstDash val="solid"/>
              <a:round/>
            </a:ln>
          </a:bottom>
          <a:insideH>
            <a:ln w="12700" cap="flat">
              <a:solidFill>
                <a:srgbClr val="797979"/>
              </a:solidFill>
              <a:prstDash val="solid"/>
              <a:round/>
            </a:ln>
          </a:insideH>
          <a:insideV>
            <a:ln w="12700" cap="flat">
              <a:solidFill>
                <a:srgbClr val="797979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797979"/>
        </a:fontRef>
        <a:srgbClr val="797979"/>
      </a:tcTxStyle>
      <a:tcStyle>
        <a:tcBdr>
          <a:left>
            <a:ln w="12700" cap="flat">
              <a:solidFill>
                <a:srgbClr val="797979"/>
              </a:solidFill>
              <a:prstDash val="solid"/>
              <a:round/>
            </a:ln>
          </a:left>
          <a:right>
            <a:ln w="12700" cap="flat">
              <a:solidFill>
                <a:srgbClr val="797979"/>
              </a:solidFill>
              <a:prstDash val="solid"/>
              <a:round/>
            </a:ln>
          </a:right>
          <a:top>
            <a:ln w="38100" cap="flat">
              <a:solidFill>
                <a:srgbClr val="797979"/>
              </a:solidFill>
              <a:prstDash val="solid"/>
              <a:round/>
            </a:ln>
          </a:top>
          <a:bottom>
            <a:ln w="12700" cap="flat">
              <a:solidFill>
                <a:srgbClr val="797979"/>
              </a:solidFill>
              <a:prstDash val="solid"/>
              <a:round/>
            </a:ln>
          </a:bottom>
          <a:insideH>
            <a:ln w="12700" cap="flat">
              <a:solidFill>
                <a:srgbClr val="797979"/>
              </a:solidFill>
              <a:prstDash val="solid"/>
              <a:round/>
            </a:ln>
          </a:insideH>
          <a:insideV>
            <a:ln w="12700" cap="flat">
              <a:solidFill>
                <a:srgbClr val="797979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797979"/>
        </a:fontRef>
        <a:srgbClr val="797979"/>
      </a:tcTxStyle>
      <a:tcStyle>
        <a:tcBdr>
          <a:left>
            <a:ln w="12700" cap="flat">
              <a:solidFill>
                <a:srgbClr val="797979"/>
              </a:solidFill>
              <a:prstDash val="solid"/>
              <a:round/>
            </a:ln>
          </a:left>
          <a:right>
            <a:ln w="12700" cap="flat">
              <a:solidFill>
                <a:srgbClr val="797979"/>
              </a:solidFill>
              <a:prstDash val="solid"/>
              <a:round/>
            </a:ln>
          </a:right>
          <a:top>
            <a:ln w="12700" cap="flat">
              <a:solidFill>
                <a:srgbClr val="797979"/>
              </a:solidFill>
              <a:prstDash val="solid"/>
              <a:round/>
            </a:ln>
          </a:top>
          <a:bottom>
            <a:ln w="38100" cap="flat">
              <a:solidFill>
                <a:srgbClr val="797979"/>
              </a:solidFill>
              <a:prstDash val="solid"/>
              <a:round/>
            </a:ln>
          </a:bottom>
          <a:insideH>
            <a:ln w="12700" cap="flat">
              <a:solidFill>
                <a:srgbClr val="797979"/>
              </a:solidFill>
              <a:prstDash val="solid"/>
              <a:round/>
            </a:ln>
          </a:insideH>
          <a:insideV>
            <a:ln w="12700" cap="flat">
              <a:solidFill>
                <a:srgbClr val="797979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chemeClr val="accent1"/>
        </a:fontRef>
        <a:schemeClr val="accent1"/>
      </a:tcTxStyle>
      <a:tcStyle>
        <a:tcBdr>
          <a:left>
            <a:ln w="12700" cap="flat">
              <a:solidFill>
                <a:srgbClr val="797979"/>
              </a:solidFill>
              <a:prstDash val="solid"/>
              <a:round/>
            </a:ln>
          </a:left>
          <a:right>
            <a:ln w="12700" cap="flat">
              <a:solidFill>
                <a:srgbClr val="797979"/>
              </a:solidFill>
              <a:prstDash val="solid"/>
              <a:round/>
            </a:ln>
          </a:right>
          <a:top>
            <a:ln w="12700" cap="flat">
              <a:solidFill>
                <a:srgbClr val="797979"/>
              </a:solidFill>
              <a:prstDash val="solid"/>
              <a:round/>
            </a:ln>
          </a:top>
          <a:bottom>
            <a:ln w="12700" cap="flat">
              <a:solidFill>
                <a:srgbClr val="797979"/>
              </a:solidFill>
              <a:prstDash val="solid"/>
              <a:round/>
            </a:ln>
          </a:bottom>
          <a:insideH>
            <a:ln w="12700" cap="flat">
              <a:solidFill>
                <a:srgbClr val="797979"/>
              </a:solidFill>
              <a:prstDash val="solid"/>
              <a:round/>
            </a:ln>
          </a:insideH>
          <a:insideV>
            <a:ln w="12700" cap="flat">
              <a:solidFill>
                <a:srgbClr val="797979"/>
              </a:solidFill>
              <a:prstDash val="solid"/>
              <a:round/>
            </a:ln>
          </a:insideV>
        </a:tcBdr>
        <a:fill>
          <a:solidFill>
            <a:srgbClr val="DBDBDB"/>
          </a:solidFill>
        </a:fill>
      </a:tcStyle>
    </a:wholeTbl>
    <a:band2H>
      <a:tcTxStyle/>
      <a:tcStyle>
        <a:tcBdr/>
        <a:fill>
          <a:solidFill>
            <a:srgbClr val="EEEEEE"/>
          </a:solidFill>
        </a:fill>
      </a:tcStyle>
    </a:band2H>
    <a:firstCol>
      <a:tcTxStyle b="on" i="off">
        <a:fontRef idx="major">
          <a:srgbClr val="797979"/>
        </a:fontRef>
        <a:srgbClr val="797979"/>
      </a:tcTxStyle>
      <a:tcStyle>
        <a:tcBdr>
          <a:left>
            <a:ln w="12700" cap="flat">
              <a:solidFill>
                <a:srgbClr val="797979"/>
              </a:solidFill>
              <a:prstDash val="solid"/>
              <a:round/>
            </a:ln>
          </a:left>
          <a:right>
            <a:ln w="12700" cap="flat">
              <a:solidFill>
                <a:srgbClr val="797979"/>
              </a:solidFill>
              <a:prstDash val="solid"/>
              <a:round/>
            </a:ln>
          </a:right>
          <a:top>
            <a:ln w="12700" cap="flat">
              <a:solidFill>
                <a:srgbClr val="797979"/>
              </a:solidFill>
              <a:prstDash val="solid"/>
              <a:round/>
            </a:ln>
          </a:top>
          <a:bottom>
            <a:ln w="12700" cap="flat">
              <a:solidFill>
                <a:srgbClr val="797979"/>
              </a:solidFill>
              <a:prstDash val="solid"/>
              <a:round/>
            </a:ln>
          </a:bottom>
          <a:insideH>
            <a:ln w="12700" cap="flat">
              <a:solidFill>
                <a:srgbClr val="797979"/>
              </a:solidFill>
              <a:prstDash val="solid"/>
              <a:round/>
            </a:ln>
          </a:insideH>
          <a:insideV>
            <a:ln w="12700" cap="flat">
              <a:solidFill>
                <a:srgbClr val="797979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797979"/>
        </a:fontRef>
        <a:srgbClr val="797979"/>
      </a:tcTxStyle>
      <a:tcStyle>
        <a:tcBdr>
          <a:left>
            <a:ln w="12700" cap="flat">
              <a:solidFill>
                <a:srgbClr val="797979"/>
              </a:solidFill>
              <a:prstDash val="solid"/>
              <a:round/>
            </a:ln>
          </a:left>
          <a:right>
            <a:ln w="12700" cap="flat">
              <a:solidFill>
                <a:srgbClr val="797979"/>
              </a:solidFill>
              <a:prstDash val="solid"/>
              <a:round/>
            </a:ln>
          </a:right>
          <a:top>
            <a:ln w="38100" cap="flat">
              <a:solidFill>
                <a:srgbClr val="797979"/>
              </a:solidFill>
              <a:prstDash val="solid"/>
              <a:round/>
            </a:ln>
          </a:top>
          <a:bottom>
            <a:ln w="12700" cap="flat">
              <a:solidFill>
                <a:srgbClr val="797979"/>
              </a:solidFill>
              <a:prstDash val="solid"/>
              <a:round/>
            </a:ln>
          </a:bottom>
          <a:insideH>
            <a:ln w="12700" cap="flat">
              <a:solidFill>
                <a:srgbClr val="797979"/>
              </a:solidFill>
              <a:prstDash val="solid"/>
              <a:round/>
            </a:ln>
          </a:insideH>
          <a:insideV>
            <a:ln w="12700" cap="flat">
              <a:solidFill>
                <a:srgbClr val="797979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797979"/>
        </a:fontRef>
        <a:srgbClr val="797979"/>
      </a:tcTxStyle>
      <a:tcStyle>
        <a:tcBdr>
          <a:left>
            <a:ln w="12700" cap="flat">
              <a:solidFill>
                <a:srgbClr val="797979"/>
              </a:solidFill>
              <a:prstDash val="solid"/>
              <a:round/>
            </a:ln>
          </a:left>
          <a:right>
            <a:ln w="12700" cap="flat">
              <a:solidFill>
                <a:srgbClr val="797979"/>
              </a:solidFill>
              <a:prstDash val="solid"/>
              <a:round/>
            </a:ln>
          </a:right>
          <a:top>
            <a:ln w="12700" cap="flat">
              <a:solidFill>
                <a:srgbClr val="797979"/>
              </a:solidFill>
              <a:prstDash val="solid"/>
              <a:round/>
            </a:ln>
          </a:top>
          <a:bottom>
            <a:ln w="38100" cap="flat">
              <a:solidFill>
                <a:srgbClr val="797979"/>
              </a:solidFill>
              <a:prstDash val="solid"/>
              <a:round/>
            </a:ln>
          </a:bottom>
          <a:insideH>
            <a:ln w="12700" cap="flat">
              <a:solidFill>
                <a:srgbClr val="797979"/>
              </a:solidFill>
              <a:prstDash val="solid"/>
              <a:round/>
            </a:ln>
          </a:insideH>
          <a:insideV>
            <a:ln w="12700" cap="flat">
              <a:solidFill>
                <a:srgbClr val="797979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chemeClr val="accent1"/>
        </a:fontRef>
        <a:schemeClr val="accent1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B"/>
          </a:solidFill>
        </a:fill>
      </a:tcStyle>
    </a:wholeTbl>
    <a:band2H>
      <a:tcTxStyle/>
      <a:tcStyle>
        <a:tcBdr/>
        <a:fill>
          <a:solidFill>
            <a:srgbClr val="797979"/>
          </a:solidFill>
        </a:fill>
      </a:tcStyle>
    </a:band2H>
    <a:firstCol>
      <a:tcTxStyle b="on" i="off">
        <a:fontRef idx="major">
          <a:srgbClr val="797979"/>
        </a:fontRef>
        <a:srgbClr val="79797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chemeClr val="accent1"/>
        </a:fontRef>
        <a:schemeClr val="accent1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chemeClr val="accent1"/>
              </a:solidFill>
              <a:prstDash val="solid"/>
              <a:round/>
            </a:ln>
          </a:top>
          <a:bottom>
            <a:ln w="25400" cap="flat">
              <a:solidFill>
                <a:schemeClr val="accent1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97979"/>
          </a:solidFill>
        </a:fill>
      </a:tcStyle>
    </a:lastRow>
    <a:firstRow>
      <a:tcTxStyle b="on" i="off">
        <a:fontRef idx="major">
          <a:srgbClr val="797979"/>
        </a:fontRef>
        <a:srgbClr val="79797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chemeClr val="accent1"/>
              </a:solidFill>
              <a:prstDash val="solid"/>
              <a:round/>
            </a:ln>
          </a:top>
          <a:bottom>
            <a:ln w="25400" cap="flat">
              <a:solidFill>
                <a:schemeClr val="accent1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chemeClr val="accent1"/>
        </a:fontRef>
        <a:schemeClr val="accent1"/>
      </a:tcTxStyle>
      <a:tcStyle>
        <a:tcBdr>
          <a:left>
            <a:ln w="12700" cap="flat">
              <a:solidFill>
                <a:srgbClr val="797979"/>
              </a:solidFill>
              <a:prstDash val="solid"/>
              <a:round/>
            </a:ln>
          </a:left>
          <a:right>
            <a:ln w="12700" cap="flat">
              <a:solidFill>
                <a:srgbClr val="797979"/>
              </a:solidFill>
              <a:prstDash val="solid"/>
              <a:round/>
            </a:ln>
          </a:right>
          <a:top>
            <a:ln w="12700" cap="flat">
              <a:solidFill>
                <a:srgbClr val="797979"/>
              </a:solidFill>
              <a:prstDash val="solid"/>
              <a:round/>
            </a:ln>
          </a:top>
          <a:bottom>
            <a:ln w="12700" cap="flat">
              <a:solidFill>
                <a:srgbClr val="797979"/>
              </a:solidFill>
              <a:prstDash val="solid"/>
              <a:round/>
            </a:ln>
          </a:bottom>
          <a:insideH>
            <a:ln w="12700" cap="flat">
              <a:solidFill>
                <a:srgbClr val="797979"/>
              </a:solidFill>
              <a:prstDash val="solid"/>
              <a:round/>
            </a:ln>
          </a:insideH>
          <a:insideV>
            <a:ln w="12700" cap="flat">
              <a:solidFill>
                <a:srgbClr val="797979"/>
              </a:solidFill>
              <a:prstDash val="solid"/>
              <a:round/>
            </a:ln>
          </a:insideV>
        </a:tcBdr>
        <a:fill>
          <a:solidFill>
            <a:srgbClr val="CACDD6"/>
          </a:solidFill>
        </a:fill>
      </a:tcStyle>
    </a:wholeTbl>
    <a:band2H>
      <a:tcTxStyle/>
      <a:tcStyle>
        <a:tcBdr/>
        <a:fill>
          <a:solidFill>
            <a:srgbClr val="E6E7EB"/>
          </a:solidFill>
        </a:fill>
      </a:tcStyle>
    </a:band2H>
    <a:firstCol>
      <a:tcTxStyle b="on" i="off">
        <a:fontRef idx="major">
          <a:srgbClr val="797979"/>
        </a:fontRef>
        <a:srgbClr val="797979"/>
      </a:tcTxStyle>
      <a:tcStyle>
        <a:tcBdr>
          <a:left>
            <a:ln w="12700" cap="flat">
              <a:solidFill>
                <a:srgbClr val="797979"/>
              </a:solidFill>
              <a:prstDash val="solid"/>
              <a:round/>
            </a:ln>
          </a:left>
          <a:right>
            <a:ln w="12700" cap="flat">
              <a:solidFill>
                <a:srgbClr val="797979"/>
              </a:solidFill>
              <a:prstDash val="solid"/>
              <a:round/>
            </a:ln>
          </a:right>
          <a:top>
            <a:ln w="12700" cap="flat">
              <a:solidFill>
                <a:srgbClr val="797979"/>
              </a:solidFill>
              <a:prstDash val="solid"/>
              <a:round/>
            </a:ln>
          </a:top>
          <a:bottom>
            <a:ln w="12700" cap="flat">
              <a:solidFill>
                <a:srgbClr val="797979"/>
              </a:solidFill>
              <a:prstDash val="solid"/>
              <a:round/>
            </a:ln>
          </a:bottom>
          <a:insideH>
            <a:ln w="12700" cap="flat">
              <a:solidFill>
                <a:srgbClr val="797979"/>
              </a:solidFill>
              <a:prstDash val="solid"/>
              <a:round/>
            </a:ln>
          </a:insideH>
          <a:insideV>
            <a:ln w="12700" cap="flat">
              <a:solidFill>
                <a:srgbClr val="797979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797979"/>
        </a:fontRef>
        <a:srgbClr val="797979"/>
      </a:tcTxStyle>
      <a:tcStyle>
        <a:tcBdr>
          <a:left>
            <a:ln w="12700" cap="flat">
              <a:solidFill>
                <a:srgbClr val="797979"/>
              </a:solidFill>
              <a:prstDash val="solid"/>
              <a:round/>
            </a:ln>
          </a:left>
          <a:right>
            <a:ln w="12700" cap="flat">
              <a:solidFill>
                <a:srgbClr val="797979"/>
              </a:solidFill>
              <a:prstDash val="solid"/>
              <a:round/>
            </a:ln>
          </a:right>
          <a:top>
            <a:ln w="38100" cap="flat">
              <a:solidFill>
                <a:srgbClr val="797979"/>
              </a:solidFill>
              <a:prstDash val="solid"/>
              <a:round/>
            </a:ln>
          </a:top>
          <a:bottom>
            <a:ln w="12700" cap="flat">
              <a:solidFill>
                <a:srgbClr val="797979"/>
              </a:solidFill>
              <a:prstDash val="solid"/>
              <a:round/>
            </a:ln>
          </a:bottom>
          <a:insideH>
            <a:ln w="12700" cap="flat">
              <a:solidFill>
                <a:srgbClr val="797979"/>
              </a:solidFill>
              <a:prstDash val="solid"/>
              <a:round/>
            </a:ln>
          </a:insideH>
          <a:insideV>
            <a:ln w="12700" cap="flat">
              <a:solidFill>
                <a:srgbClr val="797979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797979"/>
        </a:fontRef>
        <a:srgbClr val="797979"/>
      </a:tcTxStyle>
      <a:tcStyle>
        <a:tcBdr>
          <a:left>
            <a:ln w="12700" cap="flat">
              <a:solidFill>
                <a:srgbClr val="797979"/>
              </a:solidFill>
              <a:prstDash val="solid"/>
              <a:round/>
            </a:ln>
          </a:left>
          <a:right>
            <a:ln w="12700" cap="flat">
              <a:solidFill>
                <a:srgbClr val="797979"/>
              </a:solidFill>
              <a:prstDash val="solid"/>
              <a:round/>
            </a:ln>
          </a:right>
          <a:top>
            <a:ln w="12700" cap="flat">
              <a:solidFill>
                <a:srgbClr val="797979"/>
              </a:solidFill>
              <a:prstDash val="solid"/>
              <a:round/>
            </a:ln>
          </a:top>
          <a:bottom>
            <a:ln w="38100" cap="flat">
              <a:solidFill>
                <a:srgbClr val="797979"/>
              </a:solidFill>
              <a:prstDash val="solid"/>
              <a:round/>
            </a:ln>
          </a:bottom>
          <a:insideH>
            <a:ln w="12700" cap="flat">
              <a:solidFill>
                <a:srgbClr val="797979"/>
              </a:solidFill>
              <a:prstDash val="solid"/>
              <a:round/>
            </a:ln>
          </a:insideH>
          <a:insideV>
            <a:ln w="12700" cap="flat">
              <a:solidFill>
                <a:srgbClr val="797979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826"/>
  </p:normalViewPr>
  <p:slideViewPr>
    <p:cSldViewPr snapToGrid="0" snapToObjects="1">
      <p:cViewPr varScale="1">
        <p:scale>
          <a:sx n="110" d="100"/>
          <a:sy n="110" d="100"/>
        </p:scale>
        <p:origin x="68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z213verkame\Desktop\Finan&#269;n&#237;%20konference%20SMO_listopad%202021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Celostátní výnos </a:t>
            </a:r>
            <a:r>
              <a:rPr lang="cs-CZ"/>
              <a:t>leden až září</a:t>
            </a:r>
            <a:r>
              <a:rPr lang="en-US"/>
              <a:t> mld. Kč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List1!$A$2</c:f>
              <c:strCache>
                <c:ptCount val="1"/>
                <c:pt idx="0">
                  <c:v>DPH</c:v>
                </c:pt>
              </c:strCache>
            </c:strRef>
          </c:tx>
          <c:spPr>
            <a:ln w="317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1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List1!$G$1:$I$1</c:f>
              <c:strCach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strCache>
            </c:strRef>
          </c:cat>
          <c:val>
            <c:numRef>
              <c:f>List1!$G$2:$I$2</c:f>
              <c:numCache>
                <c:formatCode>#,##0</c:formatCode>
                <c:ptCount val="3"/>
                <c:pt idx="0">
                  <c:v>307.14639957111001</c:v>
                </c:pt>
                <c:pt idx="1">
                  <c:v>301.17479648901002</c:v>
                </c:pt>
                <c:pt idx="2">
                  <c:v>323.55880900099999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C73-4C4A-AB36-15F3344C5C35}"/>
            </c:ext>
          </c:extLst>
        </c:ser>
        <c:ser>
          <c:idx val="1"/>
          <c:order val="1"/>
          <c:tx>
            <c:strRef>
              <c:f>List1!$A$3</c:f>
              <c:strCache>
                <c:ptCount val="1"/>
                <c:pt idx="0">
                  <c:v>DPPO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2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List1!$G$1:$I$1</c:f>
              <c:strCach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strCache>
            </c:strRef>
          </c:cat>
          <c:val>
            <c:numRef>
              <c:f>List1!$G$3:$I$3</c:f>
              <c:numCache>
                <c:formatCode>#,##0</c:formatCode>
                <c:ptCount val="3"/>
                <c:pt idx="0">
                  <c:v>145.19401146007002</c:v>
                </c:pt>
                <c:pt idx="1">
                  <c:v>116.74417256630001</c:v>
                </c:pt>
                <c:pt idx="2">
                  <c:v>159.64021682667001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C73-4C4A-AB36-15F3344C5C35}"/>
            </c:ext>
          </c:extLst>
        </c:ser>
        <c:ser>
          <c:idx val="2"/>
          <c:order val="2"/>
          <c:tx>
            <c:strRef>
              <c:f>List1!$A$4</c:f>
              <c:strCache>
                <c:ptCount val="1"/>
                <c:pt idx="0">
                  <c:v>DPFO</c:v>
                </c:pt>
              </c:strCache>
            </c:strRef>
          </c:tx>
          <c:spPr>
            <a:ln w="317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3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List1!$G$1:$I$1</c:f>
              <c:strCach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strCache>
            </c:strRef>
          </c:cat>
          <c:val>
            <c:numRef>
              <c:f>List1!$G$4:$I$4</c:f>
              <c:numCache>
                <c:formatCode>#,##0</c:formatCode>
                <c:ptCount val="3"/>
                <c:pt idx="0">
                  <c:v>178.28154236655999</c:v>
                </c:pt>
                <c:pt idx="1">
                  <c:v>161.10921221765</c:v>
                </c:pt>
                <c:pt idx="2">
                  <c:v>119.99084215636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C73-4C4A-AB36-15F3344C5C3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782760216"/>
        <c:axId val="782759888"/>
      </c:lineChart>
      <c:catAx>
        <c:axId val="782760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782759888"/>
        <c:crosses val="autoZero"/>
        <c:auto val="1"/>
        <c:lblAlgn val="ctr"/>
        <c:lblOffset val="100"/>
        <c:noMultiLvlLbl val="0"/>
      </c:catAx>
      <c:valAx>
        <c:axId val="782759888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782760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Příjmy a výdaje obcí mld. Kč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0.05"/>
          <c:y val="0.18300925925925926"/>
          <c:w val="0.93611111111111112"/>
          <c:h val="0.603688028579760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List1!$A$10</c:f>
              <c:strCache>
                <c:ptCount val="1"/>
                <c:pt idx="0">
                  <c:v>příjmy 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List1!$B$9:$D$9</c:f>
              <c:strCache>
                <c:ptCount val="3"/>
                <c:pt idx="0">
                  <c:v>srpen 19</c:v>
                </c:pt>
                <c:pt idx="1">
                  <c:v>srpen 20</c:v>
                </c:pt>
                <c:pt idx="2">
                  <c:v>srpen 21</c:v>
                </c:pt>
              </c:strCache>
            </c:strRef>
          </c:cat>
          <c:val>
            <c:numRef>
              <c:f>List1!$B$10:$D$10</c:f>
              <c:numCache>
                <c:formatCode>0.0</c:formatCode>
                <c:ptCount val="3"/>
                <c:pt idx="0" formatCode="General">
                  <c:v>235.4</c:v>
                </c:pt>
                <c:pt idx="1">
                  <c:v>236.23956077839</c:v>
                </c:pt>
                <c:pt idx="2">
                  <c:v>251.92680847260999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72-40F5-A8E6-EB7C3FAAD70E}"/>
            </c:ext>
          </c:extLst>
        </c:ser>
        <c:ser>
          <c:idx val="1"/>
          <c:order val="1"/>
          <c:tx>
            <c:strRef>
              <c:f>List1!$A$11</c:f>
              <c:strCache>
                <c:ptCount val="1"/>
                <c:pt idx="0">
                  <c:v>výdaje 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List1!$B$9:$D$9</c:f>
              <c:strCache>
                <c:ptCount val="3"/>
                <c:pt idx="0">
                  <c:v>srpen 19</c:v>
                </c:pt>
                <c:pt idx="1">
                  <c:v>srpen 20</c:v>
                </c:pt>
                <c:pt idx="2">
                  <c:v>srpen 21</c:v>
                </c:pt>
              </c:strCache>
            </c:strRef>
          </c:cat>
          <c:val>
            <c:numRef>
              <c:f>List1!$B$11:$D$11</c:f>
              <c:numCache>
                <c:formatCode>0.0</c:formatCode>
                <c:ptCount val="3"/>
                <c:pt idx="0">
                  <c:v>205</c:v>
                </c:pt>
                <c:pt idx="1">
                  <c:v>213.67147814565999</c:v>
                </c:pt>
                <c:pt idx="2">
                  <c:v>219.17057873036001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D72-40F5-A8E6-EB7C3FAAD70E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786340176"/>
        <c:axId val="786342472"/>
      </c:barChart>
      <c:catAx>
        <c:axId val="786340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786342472"/>
        <c:crosses val="autoZero"/>
        <c:auto val="1"/>
        <c:lblAlgn val="ctr"/>
        <c:lblOffset val="100"/>
        <c:noMultiLvlLbl val="0"/>
      </c:catAx>
      <c:valAx>
        <c:axId val="786342472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7863401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Financování kapitálových výdajů</a:t>
            </a:r>
            <a:r>
              <a:rPr lang="cs-CZ"/>
              <a:t> mld. Kč</a:t>
            </a:r>
            <a:r>
              <a:rPr lang="en-US"/>
              <a:t>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List1!$A$54</c:f>
              <c:strCache>
                <c:ptCount val="1"/>
                <c:pt idx="0">
                  <c:v>tři zdroje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List1!$B$50:$D$50</c:f>
              <c:strCache>
                <c:ptCount val="3"/>
                <c:pt idx="0">
                  <c:v>srpen 19</c:v>
                </c:pt>
                <c:pt idx="1">
                  <c:v>srpen 20</c:v>
                </c:pt>
                <c:pt idx="2">
                  <c:v>srpen 21</c:v>
                </c:pt>
              </c:strCache>
            </c:strRef>
          </c:cat>
          <c:val>
            <c:numRef>
              <c:f>List1!$B$54:$D$54</c:f>
              <c:numCache>
                <c:formatCode>0.0</c:formatCode>
                <c:ptCount val="3"/>
                <c:pt idx="0">
                  <c:v>78.099999999999994</c:v>
                </c:pt>
                <c:pt idx="1">
                  <c:v>72.464299054769981</c:v>
                </c:pt>
                <c:pt idx="2">
                  <c:v>81.183218593389995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B0-414C-8BCF-AC06F815ECE4}"/>
            </c:ext>
          </c:extLst>
        </c:ser>
        <c:ser>
          <c:idx val="1"/>
          <c:order val="1"/>
          <c:tx>
            <c:strRef>
              <c:f>List1!$A$55</c:f>
              <c:strCache>
                <c:ptCount val="1"/>
                <c:pt idx="0">
                  <c:v>kapitálové výdaje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List1!$B$50:$D$50</c:f>
              <c:strCache>
                <c:ptCount val="3"/>
                <c:pt idx="0">
                  <c:v>srpen 19</c:v>
                </c:pt>
                <c:pt idx="1">
                  <c:v>srpen 20</c:v>
                </c:pt>
                <c:pt idx="2">
                  <c:v>srpen 21</c:v>
                </c:pt>
              </c:strCache>
            </c:strRef>
          </c:cat>
          <c:val>
            <c:numRef>
              <c:f>List1!$B$55:$D$55</c:f>
              <c:numCache>
                <c:formatCode>0.0</c:formatCode>
                <c:ptCount val="3"/>
                <c:pt idx="0" formatCode="General">
                  <c:v>47.7</c:v>
                </c:pt>
                <c:pt idx="1">
                  <c:v>49.891233495499996</c:v>
                </c:pt>
                <c:pt idx="2">
                  <c:v>48.427027830530001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4B0-414C-8BCF-AC06F815ECE4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709230304"/>
        <c:axId val="709228664"/>
      </c:barChart>
      <c:catAx>
        <c:axId val="709230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709228664"/>
        <c:crosses val="autoZero"/>
        <c:auto val="1"/>
        <c:lblAlgn val="ctr"/>
        <c:lblOffset val="100"/>
        <c:noMultiLvlLbl val="0"/>
      </c:catAx>
      <c:valAx>
        <c:axId val="709228664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crossAx val="709230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Struktura v</a:t>
            </a:r>
            <a:r>
              <a:rPr lang="en-US"/>
              <a:t>ybran</a:t>
            </a:r>
            <a:r>
              <a:rPr lang="cs-CZ"/>
              <a:t>ých</a:t>
            </a:r>
            <a:r>
              <a:rPr lang="en-US"/>
              <a:t> výdaj</a:t>
            </a:r>
            <a:r>
              <a:rPr lang="cs-CZ"/>
              <a:t>ů</a:t>
            </a:r>
            <a:r>
              <a:rPr lang="en-US"/>
              <a:t> obcí (bez Prahy)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'8M'!$B$79</c:f>
              <c:strCache>
                <c:ptCount val="1"/>
                <c:pt idx="0">
                  <c:v>2019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D88C-4643-A2AA-EBE50180FE6C}"/>
              </c:ext>
            </c:extLst>
          </c:dPt>
          <c:dPt>
            <c:idx val="1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D88C-4643-A2AA-EBE50180FE6C}"/>
              </c:ext>
            </c:extLst>
          </c:dPt>
          <c:dPt>
            <c:idx val="2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D88C-4643-A2AA-EBE50180FE6C}"/>
              </c:ext>
            </c:extLst>
          </c:dPt>
          <c:dPt>
            <c:idx val="3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D88C-4643-A2AA-EBE50180FE6C}"/>
              </c:ext>
            </c:extLst>
          </c:dPt>
          <c:dPt>
            <c:idx val="4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D88C-4643-A2AA-EBE50180FE6C}"/>
              </c:ext>
            </c:extLst>
          </c:dPt>
          <c:dPt>
            <c:idx val="5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D88C-4643-A2AA-EBE50180FE6C}"/>
              </c:ext>
            </c:extLst>
          </c:dPt>
          <c:dPt>
            <c:idx val="6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D88C-4643-A2AA-EBE50180FE6C}"/>
              </c:ext>
            </c:extLst>
          </c:dPt>
          <c:dPt>
            <c:idx val="7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D88C-4643-A2AA-EBE50180FE6C}"/>
              </c:ext>
            </c:extLst>
          </c:dPt>
          <c:dPt>
            <c:idx val="8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D88C-4643-A2AA-EBE50180FE6C}"/>
              </c:ext>
            </c:extLst>
          </c:dPt>
          <c:dPt>
            <c:idx val="9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D88C-4643-A2AA-EBE50180FE6C}"/>
              </c:ext>
            </c:extLst>
          </c:dPt>
          <c:cat>
            <c:strRef>
              <c:f>'8M'!$A$80:$A$89</c:f>
              <c:strCache>
                <c:ptCount val="10"/>
                <c:pt idx="0">
                  <c:v>správa</c:v>
                </c:pt>
                <c:pt idx="1">
                  <c:v>bydlení </c:v>
                </c:pt>
                <c:pt idx="2">
                  <c:v>doprava </c:v>
                </c:pt>
                <c:pt idx="3">
                  <c:v>vzdělávání</c:v>
                </c:pt>
                <c:pt idx="4">
                  <c:v>ŽP </c:v>
                </c:pt>
                <c:pt idx="5">
                  <c:v>soc.služby</c:v>
                </c:pt>
                <c:pt idx="6">
                  <c:v>kultura</c:v>
                </c:pt>
                <c:pt idx="7">
                  <c:v>voda</c:v>
                </c:pt>
                <c:pt idx="8">
                  <c:v>sport</c:v>
                </c:pt>
                <c:pt idx="9">
                  <c:v>bezpečnost</c:v>
                </c:pt>
              </c:strCache>
            </c:strRef>
          </c:cat>
          <c:val>
            <c:numRef>
              <c:f>'8M'!$B$80:$B$89</c:f>
              <c:numCache>
                <c:formatCode>0%</c:formatCode>
                <c:ptCount val="10"/>
                <c:pt idx="0">
                  <c:v>0.22752556622276743</c:v>
                </c:pt>
                <c:pt idx="1">
                  <c:v>0.14162758413625687</c:v>
                </c:pt>
                <c:pt idx="2">
                  <c:v>0.1410879985529912</c:v>
                </c:pt>
                <c:pt idx="3">
                  <c:v>0.1362299118715975</c:v>
                </c:pt>
                <c:pt idx="4">
                  <c:v>7.9956370266507523E-2</c:v>
                </c:pt>
                <c:pt idx="5">
                  <c:v>4.1929572328393713E-2</c:v>
                </c:pt>
                <c:pt idx="6">
                  <c:v>6.5395569694917263E-2</c:v>
                </c:pt>
                <c:pt idx="7">
                  <c:v>6.7827960655893429E-2</c:v>
                </c:pt>
                <c:pt idx="8">
                  <c:v>6.1717182459062311E-2</c:v>
                </c:pt>
                <c:pt idx="9">
                  <c:v>3.6702275643709599E-2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D88C-4643-A2AA-EBE50180FE6C}"/>
            </c:ext>
          </c:extLst>
        </c:ser>
        <c:ser>
          <c:idx val="1"/>
          <c:order val="1"/>
          <c:tx>
            <c:strRef>
              <c:f>'8M'!$C$79</c:f>
              <c:strCache>
                <c:ptCount val="1"/>
                <c:pt idx="0">
                  <c:v>2020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'8M'!$A$80:$A$89</c:f>
              <c:strCache>
                <c:ptCount val="10"/>
                <c:pt idx="0">
                  <c:v>správa</c:v>
                </c:pt>
                <c:pt idx="1">
                  <c:v>bydlení </c:v>
                </c:pt>
                <c:pt idx="2">
                  <c:v>doprava </c:v>
                </c:pt>
                <c:pt idx="3">
                  <c:v>vzdělávání</c:v>
                </c:pt>
                <c:pt idx="4">
                  <c:v>ŽP </c:v>
                </c:pt>
                <c:pt idx="5">
                  <c:v>soc.služby</c:v>
                </c:pt>
                <c:pt idx="6">
                  <c:v>kultura</c:v>
                </c:pt>
                <c:pt idx="7">
                  <c:v>voda</c:v>
                </c:pt>
                <c:pt idx="8">
                  <c:v>sport</c:v>
                </c:pt>
                <c:pt idx="9">
                  <c:v>bezpečnost</c:v>
                </c:pt>
              </c:strCache>
            </c:strRef>
          </c:cat>
          <c:val>
            <c:numRef>
              <c:f>'8M'!$C$80:$C$89</c:f>
              <c:numCache>
                <c:formatCode>0%</c:formatCode>
                <c:ptCount val="10"/>
                <c:pt idx="0">
                  <c:v>0.22306801901453677</c:v>
                </c:pt>
                <c:pt idx="1">
                  <c:v>0.1469839512737591</c:v>
                </c:pt>
                <c:pt idx="2">
                  <c:v>0.14234718424276316</c:v>
                </c:pt>
                <c:pt idx="3">
                  <c:v>0.11988379565396137</c:v>
                </c:pt>
                <c:pt idx="4">
                  <c:v>8.4515884849516901E-2</c:v>
                </c:pt>
                <c:pt idx="5">
                  <c:v>4.8669157829506662E-2</c:v>
                </c:pt>
                <c:pt idx="6">
                  <c:v>6.1831796487181553E-2</c:v>
                </c:pt>
                <c:pt idx="7">
                  <c:v>7.3474463529961856E-2</c:v>
                </c:pt>
                <c:pt idx="8">
                  <c:v>6.0292861884825764E-2</c:v>
                </c:pt>
                <c:pt idx="9">
                  <c:v>3.8932877265028004E-2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D88C-4643-A2AA-EBE50180FE6C}"/>
            </c:ext>
          </c:extLst>
        </c:ser>
        <c:ser>
          <c:idx val="2"/>
          <c:order val="2"/>
          <c:tx>
            <c:strRef>
              <c:f>'8M'!$D$79</c:f>
              <c:strCache>
                <c:ptCount val="1"/>
                <c:pt idx="0">
                  <c:v>8M2021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'8M'!$A$80:$A$89</c:f>
              <c:strCache>
                <c:ptCount val="10"/>
                <c:pt idx="0">
                  <c:v>správa</c:v>
                </c:pt>
                <c:pt idx="1">
                  <c:v>bydlení </c:v>
                </c:pt>
                <c:pt idx="2">
                  <c:v>doprava </c:v>
                </c:pt>
                <c:pt idx="3">
                  <c:v>vzdělávání</c:v>
                </c:pt>
                <c:pt idx="4">
                  <c:v>ŽP </c:v>
                </c:pt>
                <c:pt idx="5">
                  <c:v>soc.služby</c:v>
                </c:pt>
                <c:pt idx="6">
                  <c:v>kultura</c:v>
                </c:pt>
                <c:pt idx="7">
                  <c:v>voda</c:v>
                </c:pt>
                <c:pt idx="8">
                  <c:v>sport</c:v>
                </c:pt>
                <c:pt idx="9">
                  <c:v>bezpečnost</c:v>
                </c:pt>
              </c:strCache>
            </c:strRef>
          </c:cat>
          <c:val>
            <c:numRef>
              <c:f>'8M'!$D$80:$D$89</c:f>
              <c:numCache>
                <c:formatCode>0%</c:formatCode>
                <c:ptCount val="10"/>
                <c:pt idx="0">
                  <c:v>0.20563961485557083</c:v>
                </c:pt>
                <c:pt idx="1">
                  <c:v>0.15887207702888581</c:v>
                </c:pt>
                <c:pt idx="2">
                  <c:v>0.13136176066024757</c:v>
                </c:pt>
                <c:pt idx="3">
                  <c:v>0.11691884456671252</c:v>
                </c:pt>
                <c:pt idx="4">
                  <c:v>9.4222833562585956E-2</c:v>
                </c:pt>
                <c:pt idx="5">
                  <c:v>7.1526822558459421E-2</c:v>
                </c:pt>
                <c:pt idx="6">
                  <c:v>6.9463548830811545E-2</c:v>
                </c:pt>
                <c:pt idx="7">
                  <c:v>6.6024759284731768E-2</c:v>
                </c:pt>
                <c:pt idx="8">
                  <c:v>6.3273727647867956E-2</c:v>
                </c:pt>
                <c:pt idx="9">
                  <c:v>2.2696011004126545E-2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D88C-4643-A2AA-EBE50180FE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938849936"/>
        <c:axId val="938848624"/>
      </c:barChart>
      <c:catAx>
        <c:axId val="938849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938848624"/>
        <c:crosses val="autoZero"/>
        <c:auto val="1"/>
        <c:lblAlgn val="ctr"/>
        <c:lblOffset val="100"/>
        <c:noMultiLvlLbl val="0"/>
      </c:catAx>
      <c:valAx>
        <c:axId val="9388486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9388499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0.14091</cdr:x>
      <cdr:y>0.14899</cdr:y>
    </cdr:from>
    <cdr:to>
      <cdr:x>0.24177</cdr:x>
      <cdr:y>0.24242</cdr:y>
    </cdr:to>
    <cdr:sp macro="" textlink="">
      <cdr:nvSpPr>
        <cdr:cNvPr id="2" name="Zaoblený obdélník 1"/>
        <cdr:cNvSpPr/>
      </cdr:nvSpPr>
      <cdr:spPr>
        <a:xfrm xmlns:a="http://schemas.openxmlformats.org/drawingml/2006/main">
          <a:off x="771120" y="444755"/>
          <a:ext cx="551931" cy="278901"/>
        </a:xfrm>
        <a:prstGeom xmlns:a="http://schemas.openxmlformats.org/drawingml/2006/main" prst="roundRect">
          <a:avLst/>
        </a:prstGeom>
        <a:solidFill xmlns:a="http://schemas.openxmlformats.org/drawingml/2006/main">
          <a:schemeClr val="bg1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cs-CZ" sz="1000">
              <a:solidFill>
                <a:sysClr val="windowText" lastClr="000000"/>
              </a:solidFill>
            </a:rPr>
            <a:t>13</a:t>
          </a:r>
          <a:r>
            <a:rPr lang="cs-CZ" sz="1000"/>
            <a:t> </a:t>
          </a:r>
          <a:r>
            <a:rPr lang="cs-CZ" sz="1000">
              <a:solidFill>
                <a:sysClr val="windowText" lastClr="000000"/>
              </a:solidFill>
            </a:rPr>
            <a:t>%</a:t>
          </a:r>
        </a:p>
      </cdr:txBody>
    </cdr:sp>
  </cdr:relSizeAnchor>
  <cdr:relSizeAnchor xmlns:cdr="http://schemas.openxmlformats.org/drawingml/2006/chartDrawing">
    <cdr:from>
      <cdr:x>0.46566</cdr:x>
      <cdr:y>0.20034</cdr:y>
    </cdr:from>
    <cdr:to>
      <cdr:x>0.56076</cdr:x>
      <cdr:y>0.28535</cdr:y>
    </cdr:to>
    <cdr:sp macro="" textlink="">
      <cdr:nvSpPr>
        <cdr:cNvPr id="3" name="Zaoblený obdélník 2"/>
        <cdr:cNvSpPr/>
      </cdr:nvSpPr>
      <cdr:spPr>
        <a:xfrm xmlns:a="http://schemas.openxmlformats.org/drawingml/2006/main">
          <a:off x="2548293" y="598042"/>
          <a:ext cx="520431" cy="253766"/>
        </a:xfrm>
        <a:prstGeom xmlns:a="http://schemas.openxmlformats.org/drawingml/2006/main" prst="roundRect">
          <a:avLst/>
        </a:prstGeom>
        <a:solidFill xmlns:a="http://schemas.openxmlformats.org/drawingml/2006/main">
          <a:schemeClr val="bg1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cs-CZ" sz="1000">
              <a:solidFill>
                <a:sysClr val="windowText" lastClr="000000"/>
              </a:solidFill>
            </a:rPr>
            <a:t>10 %</a:t>
          </a:r>
          <a:endParaRPr lang="cs-CZ" sz="1000"/>
        </a:p>
      </cdr:txBody>
    </cdr:sp>
  </cdr:relSizeAnchor>
  <cdr:relSizeAnchor xmlns:cdr="http://schemas.openxmlformats.org/drawingml/2006/chartDrawing">
    <cdr:from>
      <cdr:x>0.8202</cdr:x>
      <cdr:y>0.15488</cdr:y>
    </cdr:from>
    <cdr:to>
      <cdr:x>0.9114</cdr:x>
      <cdr:y>0.24748</cdr:y>
    </cdr:to>
    <cdr:sp macro="" textlink="">
      <cdr:nvSpPr>
        <cdr:cNvPr id="6" name="Zaoblený obdélník 5"/>
        <cdr:cNvSpPr/>
      </cdr:nvSpPr>
      <cdr:spPr>
        <a:xfrm xmlns:a="http://schemas.openxmlformats.org/drawingml/2006/main">
          <a:off x="4488488" y="462338"/>
          <a:ext cx="499092" cy="276423"/>
        </a:xfrm>
        <a:prstGeom xmlns:a="http://schemas.openxmlformats.org/drawingml/2006/main" prst="roundRect">
          <a:avLst/>
        </a:prstGeom>
        <a:solidFill xmlns:a="http://schemas.openxmlformats.org/drawingml/2006/main">
          <a:schemeClr val="bg1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cs-CZ" sz="1000">
              <a:solidFill>
                <a:sysClr val="windowText" lastClr="000000"/>
              </a:solidFill>
            </a:rPr>
            <a:t>13</a:t>
          </a:r>
          <a:r>
            <a:rPr lang="cs-CZ" sz="1000"/>
            <a:t> </a:t>
          </a:r>
          <a:r>
            <a:rPr lang="cs-CZ" sz="1000">
              <a:solidFill>
                <a:sysClr val="windowText" lastClr="000000"/>
              </a:solidFill>
            </a:rPr>
            <a:t>%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0.1901</cdr:x>
      <cdr:y>0.19192</cdr:y>
    </cdr:from>
    <cdr:to>
      <cdr:x>0.27744</cdr:x>
      <cdr:y>0.31061</cdr:y>
    </cdr:to>
    <cdr:sp macro="" textlink="">
      <cdr:nvSpPr>
        <cdr:cNvPr id="2" name="Zaoblený obdélník 1"/>
        <cdr:cNvSpPr/>
      </cdr:nvSpPr>
      <cdr:spPr>
        <a:xfrm xmlns:a="http://schemas.openxmlformats.org/drawingml/2006/main">
          <a:off x="1067944" y="526472"/>
          <a:ext cx="490693" cy="325590"/>
        </a:xfrm>
        <a:prstGeom xmlns:a="http://schemas.openxmlformats.org/drawingml/2006/main" prst="roundRect">
          <a:avLst/>
        </a:prstGeom>
        <a:solidFill xmlns:a="http://schemas.openxmlformats.org/drawingml/2006/main">
          <a:schemeClr val="tx1">
            <a:lumMod val="65000"/>
            <a:lumOff val="35000"/>
          </a:schemeClr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cs-CZ" sz="1000"/>
            <a:t>30,4</a:t>
          </a:r>
        </a:p>
      </cdr:txBody>
    </cdr:sp>
  </cdr:relSizeAnchor>
  <cdr:relSizeAnchor xmlns:cdr="http://schemas.openxmlformats.org/drawingml/2006/chartDrawing">
    <cdr:from>
      <cdr:x>0.50558</cdr:x>
      <cdr:y>0.22054</cdr:y>
    </cdr:from>
    <cdr:to>
      <cdr:x>0.58695</cdr:x>
      <cdr:y>0.32828</cdr:y>
    </cdr:to>
    <cdr:sp macro="" textlink="">
      <cdr:nvSpPr>
        <cdr:cNvPr id="3" name="Zaoblený obdélník 2"/>
        <cdr:cNvSpPr/>
      </cdr:nvSpPr>
      <cdr:spPr>
        <a:xfrm xmlns:a="http://schemas.openxmlformats.org/drawingml/2006/main">
          <a:off x="2840255" y="604982"/>
          <a:ext cx="457128" cy="295553"/>
        </a:xfrm>
        <a:prstGeom xmlns:a="http://schemas.openxmlformats.org/drawingml/2006/main" prst="roundRect">
          <a:avLst/>
        </a:prstGeom>
        <a:solidFill xmlns:a="http://schemas.openxmlformats.org/drawingml/2006/main">
          <a:schemeClr val="tx1">
            <a:lumMod val="65000"/>
            <a:lumOff val="35000"/>
          </a:schemeClr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cs-CZ" sz="1000"/>
            <a:t>22,6</a:t>
          </a:r>
        </a:p>
      </cdr:txBody>
    </cdr:sp>
  </cdr:relSizeAnchor>
  <cdr:relSizeAnchor xmlns:cdr="http://schemas.openxmlformats.org/drawingml/2006/chartDrawing">
    <cdr:from>
      <cdr:x>0.83767</cdr:x>
      <cdr:y>0.20286</cdr:y>
    </cdr:from>
    <cdr:to>
      <cdr:x>0.92605</cdr:x>
      <cdr:y>0.32828</cdr:y>
    </cdr:to>
    <cdr:sp macro="" textlink="">
      <cdr:nvSpPr>
        <cdr:cNvPr id="5" name="Zaoblený obdélník 4"/>
        <cdr:cNvSpPr/>
      </cdr:nvSpPr>
      <cdr:spPr>
        <a:xfrm xmlns:a="http://schemas.openxmlformats.org/drawingml/2006/main">
          <a:off x="4705923" y="556488"/>
          <a:ext cx="496459" cy="344052"/>
        </a:xfrm>
        <a:prstGeom xmlns:a="http://schemas.openxmlformats.org/drawingml/2006/main" prst="roundRect">
          <a:avLst/>
        </a:prstGeom>
        <a:solidFill xmlns:a="http://schemas.openxmlformats.org/drawingml/2006/main">
          <a:schemeClr val="tx1">
            <a:lumMod val="65000"/>
            <a:lumOff val="35000"/>
          </a:schemeClr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cs-CZ" sz="1000"/>
            <a:t>32,8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73" name="Shape 73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j-lt"/>
        <a:ea typeface="+mj-ea"/>
        <a:cs typeface="+mj-cs"/>
        <a:sym typeface="Calibri"/>
      </a:defRPr>
    </a:lvl1pPr>
    <a:lvl2pPr indent="171450" defTabSz="457200" latinLnBrk="0">
      <a:defRPr sz="1200">
        <a:latin typeface="+mj-lt"/>
        <a:ea typeface="+mj-ea"/>
        <a:cs typeface="+mj-cs"/>
        <a:sym typeface="Calibri"/>
      </a:defRPr>
    </a:lvl2pPr>
    <a:lvl3pPr indent="342900" defTabSz="457200" latinLnBrk="0">
      <a:defRPr sz="1200">
        <a:latin typeface="+mj-lt"/>
        <a:ea typeface="+mj-ea"/>
        <a:cs typeface="+mj-cs"/>
        <a:sym typeface="Calibri"/>
      </a:defRPr>
    </a:lvl3pPr>
    <a:lvl4pPr indent="514350" defTabSz="457200" latinLnBrk="0">
      <a:defRPr sz="1200">
        <a:latin typeface="+mj-lt"/>
        <a:ea typeface="+mj-ea"/>
        <a:cs typeface="+mj-cs"/>
        <a:sym typeface="Calibri"/>
      </a:defRPr>
    </a:lvl4pPr>
    <a:lvl5pPr indent="685800" defTabSz="457200" latinLnBrk="0">
      <a:defRPr sz="1200">
        <a:latin typeface="+mj-lt"/>
        <a:ea typeface="+mj-ea"/>
        <a:cs typeface="+mj-cs"/>
        <a:sym typeface="Calibri"/>
      </a:defRPr>
    </a:lvl5pPr>
    <a:lvl6pPr indent="857250" defTabSz="457200" latinLnBrk="0">
      <a:defRPr sz="1200">
        <a:latin typeface="+mj-lt"/>
        <a:ea typeface="+mj-ea"/>
        <a:cs typeface="+mj-cs"/>
        <a:sym typeface="Calibri"/>
      </a:defRPr>
    </a:lvl6pPr>
    <a:lvl7pPr indent="1028700" defTabSz="457200" latinLnBrk="0">
      <a:defRPr sz="1200">
        <a:latin typeface="+mj-lt"/>
        <a:ea typeface="+mj-ea"/>
        <a:cs typeface="+mj-cs"/>
        <a:sym typeface="Calibri"/>
      </a:defRPr>
    </a:lvl7pPr>
    <a:lvl8pPr indent="1200150" defTabSz="457200" latinLnBrk="0">
      <a:defRPr sz="1200">
        <a:latin typeface="+mj-lt"/>
        <a:ea typeface="+mj-ea"/>
        <a:cs typeface="+mj-cs"/>
        <a:sym typeface="Calibri"/>
      </a:defRPr>
    </a:lvl8pPr>
    <a:lvl9pPr indent="1371600" defTabSz="4572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977017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wm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w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sfondo 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8037"/>
            <a:ext cx="9172575" cy="5159573"/>
          </a:xfrm>
          <a:prstGeom prst="rect">
            <a:avLst/>
          </a:prstGeom>
          <a:ln w="12700">
            <a:miter lim="400000"/>
          </a:ln>
        </p:spPr>
      </p:pic>
      <p:sp>
        <p:nvSpPr>
          <p:cNvPr id="14" name="Titolo Testo"/>
          <p:cNvSpPr txBox="1">
            <a:spLocks noGrp="1"/>
          </p:cNvSpPr>
          <p:nvPr>
            <p:ph type="title" hasCustomPrompt="1"/>
          </p:nvPr>
        </p:nvSpPr>
        <p:spPr>
          <a:xfrm>
            <a:off x="6089257" y="2166749"/>
            <a:ext cx="2734538" cy="405002"/>
          </a:xfrm>
          <a:prstGeom prst="rect">
            <a:avLst/>
          </a:prstGeom>
        </p:spPr>
        <p:txBody>
          <a:bodyPr lIns="45719" tIns="45719" rIns="45719" bIns="45719" anchor="t"/>
          <a:lstStyle>
            <a:lvl1pPr algn="l">
              <a:defRPr sz="2100" b="1">
                <a:solidFill>
                  <a:srgbClr val="013B79"/>
                </a:solidFill>
                <a:latin typeface="+mn-lt"/>
              </a:defRPr>
            </a:lvl1pPr>
          </a:lstStyle>
          <a:p>
            <a:r>
              <a:rPr lang="it-IT" dirty="0"/>
              <a:t>Title</a:t>
            </a:r>
            <a:endParaRPr dirty="0"/>
          </a:p>
        </p:txBody>
      </p:sp>
      <p:pic>
        <p:nvPicPr>
          <p:cNvPr id="15" name="Immagine 1" descr="Immagin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9257" y="2602612"/>
            <a:ext cx="952501" cy="47626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Segnaposto testo 5">
            <a:extLst>
              <a:ext uri="{FF2B5EF4-FFF2-40B4-BE49-F238E27FC236}">
                <a16:creationId xmlns:a16="http://schemas.microsoft.com/office/drawing/2014/main" id="{FD75D00D-B70A-6543-8B1F-6723CA8D158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088856" y="2716188"/>
            <a:ext cx="2734866" cy="414338"/>
          </a:xfrm>
        </p:spPr>
        <p:txBody>
          <a:bodyPr lIns="0" tIns="0" rIns="0" bIns="0"/>
          <a:lstStyle>
            <a:lvl1pPr>
              <a:buNone/>
              <a:defRPr sz="1600">
                <a:solidFill>
                  <a:srgbClr val="013B79"/>
                </a:solidFill>
              </a:defRPr>
            </a:lvl1pPr>
          </a:lstStyle>
          <a:p>
            <a:pPr lvl="0"/>
            <a:r>
              <a:rPr lang="it-IT" dirty="0" err="1"/>
              <a:t>Name</a:t>
            </a:r>
            <a:r>
              <a:rPr lang="it-IT" dirty="0"/>
              <a:t> </a:t>
            </a:r>
            <a:r>
              <a:rPr lang="it-IT" dirty="0" err="1"/>
              <a:t>Surname</a:t>
            </a:r>
            <a:r>
              <a:rPr lang="it-IT" dirty="0"/>
              <a:t> / Date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9257" y="4280543"/>
            <a:ext cx="2036666" cy="59094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two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sfondo 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8037"/>
            <a:ext cx="9172575" cy="5159573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Titolo Testo">
            <a:extLst>
              <a:ext uri="{FF2B5EF4-FFF2-40B4-BE49-F238E27FC236}">
                <a16:creationId xmlns:a16="http://schemas.microsoft.com/office/drawing/2014/main" id="{16AD78CC-0A3D-2045-9669-D3680CB7597B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336738" y="2166749"/>
            <a:ext cx="2734538" cy="405002"/>
          </a:xfrm>
          <a:prstGeom prst="rect">
            <a:avLst/>
          </a:prstGeom>
        </p:spPr>
        <p:txBody>
          <a:bodyPr lIns="45719" tIns="45719" rIns="45719" bIns="45719" anchor="t"/>
          <a:lstStyle>
            <a:lvl1pPr algn="l">
              <a:defRPr sz="2100" b="1">
                <a:solidFill>
                  <a:srgbClr val="013B79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it-IT" dirty="0"/>
              <a:t>Title</a:t>
            </a:r>
            <a:endParaRPr dirty="0"/>
          </a:p>
        </p:txBody>
      </p:sp>
      <p:pic>
        <p:nvPicPr>
          <p:cNvPr id="8" name="Immagine 1" descr="Immagine 1">
            <a:extLst>
              <a:ext uri="{FF2B5EF4-FFF2-40B4-BE49-F238E27FC236}">
                <a16:creationId xmlns:a16="http://schemas.microsoft.com/office/drawing/2014/main" id="{977BC3F5-1462-D640-B7DA-8FA3E7B7570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336738" y="2602612"/>
            <a:ext cx="952501" cy="47626"/>
          </a:xfrm>
          <a:prstGeom prst="rect">
            <a:avLst/>
          </a:prstGeom>
          <a:ln w="12700">
            <a:miter lim="400000"/>
          </a:ln>
        </p:spPr>
      </p:pic>
      <p:sp>
        <p:nvSpPr>
          <p:cNvPr id="10" name="Segnaposto testo 5">
            <a:extLst>
              <a:ext uri="{FF2B5EF4-FFF2-40B4-BE49-F238E27FC236}">
                <a16:creationId xmlns:a16="http://schemas.microsoft.com/office/drawing/2014/main" id="{4F1C581B-401C-334C-9A31-DA3799DEBD9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336738" y="2716188"/>
            <a:ext cx="2734866" cy="414338"/>
          </a:xfrm>
        </p:spPr>
        <p:txBody>
          <a:bodyPr lIns="0" tIns="0" rIns="0" bIns="0"/>
          <a:lstStyle>
            <a:lvl1pPr>
              <a:buNone/>
              <a:defRPr sz="1600">
                <a:solidFill>
                  <a:srgbClr val="013B79"/>
                </a:solidFill>
              </a:defRPr>
            </a:lvl1pPr>
          </a:lstStyle>
          <a:p>
            <a:pPr lvl="0"/>
            <a:r>
              <a:rPr lang="it-IT" dirty="0" err="1"/>
              <a:t>Name</a:t>
            </a:r>
            <a:r>
              <a:rPr lang="it-IT" dirty="0"/>
              <a:t> </a:t>
            </a:r>
            <a:r>
              <a:rPr lang="it-IT" dirty="0" err="1"/>
              <a:t>Surname</a:t>
            </a:r>
            <a:r>
              <a:rPr lang="it-IT" dirty="0"/>
              <a:t> / Date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5336738" y="4267200"/>
            <a:ext cx="1173162" cy="5349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 lang="it-IT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6483" y="4233784"/>
            <a:ext cx="1789586" cy="519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516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5">
            <a:extLst>
              <a:ext uri="{FF2B5EF4-FFF2-40B4-BE49-F238E27FC236}">
                <a16:creationId xmlns:a16="http://schemas.microsoft.com/office/drawing/2014/main" id="{8E2DBDB3-7481-CC4D-AE64-7B544CC693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342116" y="4823561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013B79"/>
                </a:solidFill>
              </a:defRPr>
            </a:lvl1pPr>
          </a:lstStyle>
          <a:p>
            <a:r>
              <a:rPr lang="it-IT" dirty="0" smtClean="0"/>
              <a:t>©2021 • Name Surname • day/month/year</a:t>
            </a:r>
            <a:endParaRPr lang="it-IT" dirty="0"/>
          </a:p>
        </p:txBody>
      </p:sp>
      <p:sp>
        <p:nvSpPr>
          <p:cNvPr id="6" name="Segnaposto numero diapositiva 6">
            <a:extLst>
              <a:ext uri="{FF2B5EF4-FFF2-40B4-BE49-F238E27FC236}">
                <a16:creationId xmlns:a16="http://schemas.microsoft.com/office/drawing/2014/main" id="{9CF91258-F923-9D43-87C0-6C2F0E05A2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-60290" y="4828679"/>
            <a:ext cx="59501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rgbClr val="013B79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BAE5C431-CD11-664D-BB40-B093341C59C0}" type="slidenum">
              <a:rPr lang="it-IT" smtClean="0"/>
              <a:pPr/>
              <a:t>‹#›</a:t>
            </a:fld>
            <a:endParaRPr lang="it-IT" sz="1600" dirty="0"/>
          </a:p>
        </p:txBody>
      </p:sp>
      <p:pic>
        <p:nvPicPr>
          <p:cNvPr id="8" name="Immagine 7" descr="Immagine 7">
            <a:extLst>
              <a:ext uri="{FF2B5EF4-FFF2-40B4-BE49-F238E27FC236}">
                <a16:creationId xmlns:a16="http://schemas.microsoft.com/office/drawing/2014/main" id="{20F9E89F-2E11-9F4D-A4B3-30852E93A23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53021" b="-23674"/>
          <a:stretch/>
        </p:blipFill>
        <p:spPr>
          <a:xfrm>
            <a:off x="534723" y="4731559"/>
            <a:ext cx="3910898" cy="353397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7400" y="4683902"/>
            <a:ext cx="1313312" cy="381063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sfondo x templat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12718"/>
            <a:ext cx="9189221" cy="5168936"/>
          </a:xfrm>
          <a:prstGeom prst="rect">
            <a:avLst/>
          </a:prstGeom>
          <a:ln w="12700">
            <a:miter lim="400000"/>
          </a:ln>
        </p:spPr>
      </p:pic>
      <p:sp>
        <p:nvSpPr>
          <p:cNvPr id="33" name="Titolo Testo"/>
          <p:cNvSpPr txBox="1">
            <a:spLocks noGrp="1"/>
          </p:cNvSpPr>
          <p:nvPr>
            <p:ph type="title" hasCustomPrompt="1"/>
          </p:nvPr>
        </p:nvSpPr>
        <p:spPr>
          <a:xfrm>
            <a:off x="5152163" y="205978"/>
            <a:ext cx="3725210" cy="405002"/>
          </a:xfrm>
          <a:prstGeom prst="rect">
            <a:avLst/>
          </a:prstGeom>
        </p:spPr>
        <p:txBody>
          <a:bodyPr lIns="45719" tIns="45719" rIns="45719" bIns="45719" anchor="t"/>
          <a:lstStyle>
            <a:lvl1pPr algn="l"/>
          </a:lstStyle>
          <a:p>
            <a:r>
              <a:rPr lang="it-IT" dirty="0"/>
              <a:t>Title</a:t>
            </a:r>
            <a:endParaRPr dirty="0"/>
          </a:p>
        </p:txBody>
      </p:sp>
      <p:sp>
        <p:nvSpPr>
          <p:cNvPr id="34" name="Corpo livello uno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5152163" y="1200149"/>
            <a:ext cx="3725210" cy="2943227"/>
          </a:xfrm>
          <a:prstGeom prst="rect">
            <a:avLst/>
          </a:prstGeom>
        </p:spPr>
        <p:txBody>
          <a:bodyPr lIns="45719" tIns="45719" rIns="45719" bIns="45719"/>
          <a:lstStyle>
            <a:lvl1pPr marL="342900" indent="-342900">
              <a:spcBef>
                <a:spcPts val="375"/>
              </a:spcBef>
              <a:buClr>
                <a:srgbClr val="EC7D11"/>
              </a:buClr>
              <a:buFontTx/>
              <a:buChar char="▪"/>
            </a:lvl1pPr>
            <a:lvl2pPr>
              <a:spcBef>
                <a:spcPts val="375"/>
              </a:spcBef>
              <a:buClr>
                <a:srgbClr val="EC7D11"/>
              </a:buClr>
              <a:buFontTx/>
            </a:lvl2pPr>
            <a:lvl3pPr marL="1016453" indent="-330653">
              <a:spcBef>
                <a:spcPts val="375"/>
              </a:spcBef>
              <a:buClr>
                <a:srgbClr val="EC7D11"/>
              </a:buClr>
              <a:buFontTx/>
            </a:lvl3pPr>
            <a:lvl4pPr marL="1293223" indent="-264523">
              <a:spcBef>
                <a:spcPts val="375"/>
              </a:spcBef>
              <a:buClr>
                <a:srgbClr val="EC7D11"/>
              </a:buClr>
              <a:buFontTx/>
            </a:lvl4pPr>
            <a:lvl5pPr marL="1636123" indent="-264523">
              <a:spcBef>
                <a:spcPts val="375"/>
              </a:spcBef>
              <a:buClr>
                <a:srgbClr val="EC7D11"/>
              </a:buClr>
              <a:buFontTx/>
            </a:lvl5pPr>
          </a:lstStyle>
          <a:p>
            <a:r>
              <a:rPr lang="it-IT" dirty="0"/>
              <a:t>Body </a:t>
            </a:r>
            <a:r>
              <a:rPr lang="it-IT" dirty="0" err="1"/>
              <a:t>character</a:t>
            </a:r>
            <a:endParaRPr lang="it-IT" dirty="0"/>
          </a:p>
          <a:p>
            <a:pPr lvl="1"/>
            <a:r>
              <a:rPr lang="it-IT" dirty="0"/>
              <a:t>Medium </a:t>
            </a:r>
            <a:r>
              <a:rPr lang="it-IT" dirty="0" err="1"/>
              <a:t>character</a:t>
            </a:r>
            <a:endParaRPr lang="it-IT" dirty="0"/>
          </a:p>
          <a:p>
            <a:pPr lvl="2"/>
            <a:r>
              <a:rPr lang="it-IT" dirty="0"/>
              <a:t>Medium </a:t>
            </a:r>
            <a:r>
              <a:rPr lang="it-IT" dirty="0" err="1"/>
              <a:t>character</a:t>
            </a:r>
            <a:endParaRPr lang="it-IT" dirty="0"/>
          </a:p>
          <a:p>
            <a:pPr lvl="3"/>
            <a:r>
              <a:rPr lang="it-IT" dirty="0"/>
              <a:t>Minimum </a:t>
            </a:r>
            <a:r>
              <a:rPr lang="it-IT" dirty="0" err="1"/>
              <a:t>character</a:t>
            </a:r>
            <a:endParaRPr lang="it-IT" dirty="0"/>
          </a:p>
          <a:p>
            <a:pPr lvl="4"/>
            <a:r>
              <a:rPr lang="it-IT" dirty="0"/>
              <a:t>Minimum </a:t>
            </a:r>
            <a:r>
              <a:rPr lang="it-IT" dirty="0" err="1"/>
              <a:t>character</a:t>
            </a:r>
            <a:endParaRPr lang="it-IT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7400" y="4683902"/>
            <a:ext cx="1313312" cy="381063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itolo Testo"/>
          <p:cNvSpPr txBox="1">
            <a:spLocks noGrp="1"/>
          </p:cNvSpPr>
          <p:nvPr>
            <p:ph type="title" hasCustomPrompt="1"/>
          </p:nvPr>
        </p:nvSpPr>
        <p:spPr>
          <a:xfrm>
            <a:off x="457198" y="205978"/>
            <a:ext cx="8229602" cy="405002"/>
          </a:xfrm>
          <a:prstGeom prst="rect">
            <a:avLst/>
          </a:prstGeom>
        </p:spPr>
        <p:txBody>
          <a:bodyPr lIns="45719" tIns="45719" rIns="45719" bIns="45719" anchor="t"/>
          <a:lstStyle>
            <a:lvl1pPr algn="l"/>
          </a:lstStyle>
          <a:p>
            <a:r>
              <a:rPr lang="it-IT" dirty="0"/>
              <a:t>Title</a:t>
            </a:r>
            <a:endParaRPr dirty="0"/>
          </a:p>
        </p:txBody>
      </p:sp>
      <p:sp>
        <p:nvSpPr>
          <p:cNvPr id="44" name="Corpo livello uno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457198" y="1200149"/>
            <a:ext cx="3725210" cy="2943227"/>
          </a:xfrm>
          <a:prstGeom prst="rect">
            <a:avLst/>
          </a:prstGeom>
        </p:spPr>
        <p:txBody>
          <a:bodyPr lIns="45719" tIns="45719" rIns="45719" bIns="45719"/>
          <a:lstStyle>
            <a:lvl1pPr marL="342900" indent="-342900">
              <a:spcBef>
                <a:spcPts val="375"/>
              </a:spcBef>
              <a:buClr>
                <a:srgbClr val="EC7D11"/>
              </a:buClr>
              <a:buFontTx/>
              <a:buChar char="▪"/>
            </a:lvl1pPr>
            <a:lvl2pPr>
              <a:spcBef>
                <a:spcPts val="375"/>
              </a:spcBef>
              <a:buClr>
                <a:srgbClr val="EC7D11"/>
              </a:buClr>
              <a:buFontTx/>
            </a:lvl2pPr>
            <a:lvl3pPr marL="1016453" indent="-330653">
              <a:spcBef>
                <a:spcPts val="375"/>
              </a:spcBef>
              <a:buClr>
                <a:srgbClr val="EC7D11"/>
              </a:buClr>
              <a:buFontTx/>
            </a:lvl3pPr>
            <a:lvl4pPr marL="1293223" indent="-264523">
              <a:spcBef>
                <a:spcPts val="375"/>
              </a:spcBef>
              <a:buClr>
                <a:srgbClr val="EC7D11"/>
              </a:buClr>
              <a:buFontTx/>
            </a:lvl4pPr>
            <a:lvl5pPr marL="1636123" indent="-264523">
              <a:spcBef>
                <a:spcPts val="375"/>
              </a:spcBef>
              <a:buClr>
                <a:srgbClr val="EC7D11"/>
              </a:buClr>
              <a:buFontTx/>
            </a:lvl5pPr>
          </a:lstStyle>
          <a:p>
            <a:r>
              <a:rPr lang="it-IT" dirty="0"/>
              <a:t>Body </a:t>
            </a:r>
            <a:r>
              <a:rPr lang="it-IT" dirty="0" err="1"/>
              <a:t>character</a:t>
            </a:r>
            <a:endParaRPr lang="it-IT" dirty="0"/>
          </a:p>
          <a:p>
            <a:pPr lvl="1"/>
            <a:r>
              <a:rPr lang="it-IT" dirty="0"/>
              <a:t>Medium </a:t>
            </a:r>
            <a:r>
              <a:rPr lang="it-IT" dirty="0" err="1"/>
              <a:t>character</a:t>
            </a:r>
            <a:endParaRPr lang="it-IT" dirty="0"/>
          </a:p>
          <a:p>
            <a:pPr lvl="2"/>
            <a:r>
              <a:rPr lang="it-IT" dirty="0"/>
              <a:t>Medium </a:t>
            </a:r>
            <a:r>
              <a:rPr lang="it-IT" dirty="0" err="1"/>
              <a:t>character</a:t>
            </a:r>
            <a:endParaRPr lang="it-IT" dirty="0"/>
          </a:p>
          <a:p>
            <a:pPr lvl="3"/>
            <a:r>
              <a:rPr lang="it-IT" dirty="0"/>
              <a:t>Minimum </a:t>
            </a:r>
            <a:r>
              <a:rPr lang="it-IT" dirty="0" err="1"/>
              <a:t>character</a:t>
            </a:r>
            <a:endParaRPr lang="it-IT" dirty="0"/>
          </a:p>
          <a:p>
            <a:pPr lvl="4"/>
            <a:r>
              <a:rPr lang="it-IT" dirty="0"/>
              <a:t>Minimum </a:t>
            </a:r>
            <a:r>
              <a:rPr lang="it-IT" dirty="0" err="1"/>
              <a:t>character</a:t>
            </a:r>
            <a:endParaRPr lang="it-IT" dirty="0"/>
          </a:p>
        </p:txBody>
      </p:sp>
      <p:sp>
        <p:nvSpPr>
          <p:cNvPr id="5" name="Segnaposto piè di pagina 5">
            <a:extLst>
              <a:ext uri="{FF2B5EF4-FFF2-40B4-BE49-F238E27FC236}">
                <a16:creationId xmlns:a16="http://schemas.microsoft.com/office/drawing/2014/main" id="{A5243FBF-A3BF-1E4F-B0C9-F6C0D0145E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342116" y="4823561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013B79"/>
                </a:solidFill>
              </a:defRPr>
            </a:lvl1pPr>
          </a:lstStyle>
          <a:p>
            <a:r>
              <a:rPr lang="it-IT" dirty="0" smtClean="0"/>
              <a:t>©2021 • Name Surname • day/month/year</a:t>
            </a:r>
            <a:endParaRPr lang="it-IT" dirty="0"/>
          </a:p>
        </p:txBody>
      </p:sp>
      <p:sp>
        <p:nvSpPr>
          <p:cNvPr id="6" name="Segnaposto numero diapositiva 6">
            <a:extLst>
              <a:ext uri="{FF2B5EF4-FFF2-40B4-BE49-F238E27FC236}">
                <a16:creationId xmlns:a16="http://schemas.microsoft.com/office/drawing/2014/main" id="{FF66888D-A210-2048-827D-87FC7314E2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-65314" y="4828679"/>
            <a:ext cx="60003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rgbClr val="013B79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BAE5C431-CD11-664D-BB40-B093341C59C0}" type="slidenum">
              <a:rPr lang="it-IT" smtClean="0"/>
              <a:pPr/>
              <a:t>‹#›</a:t>
            </a:fld>
            <a:endParaRPr lang="it-IT" sz="1600" dirty="0"/>
          </a:p>
        </p:txBody>
      </p:sp>
      <p:pic>
        <p:nvPicPr>
          <p:cNvPr id="7" name="Immagine 7" descr="Immagine 7">
            <a:extLst>
              <a:ext uri="{FF2B5EF4-FFF2-40B4-BE49-F238E27FC236}">
                <a16:creationId xmlns:a16="http://schemas.microsoft.com/office/drawing/2014/main" id="{20F9E89F-2E11-9F4D-A4B3-30852E93A23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53021" b="-23674"/>
          <a:stretch/>
        </p:blipFill>
        <p:spPr>
          <a:xfrm>
            <a:off x="534723" y="4731559"/>
            <a:ext cx="3910898" cy="353397"/>
          </a:xfrm>
          <a:prstGeom prst="rect">
            <a:avLst/>
          </a:prstGeom>
          <a:ln w="12700">
            <a:miter lim="400000"/>
          </a:ln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7400" y="4683902"/>
            <a:ext cx="1313312" cy="381063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, body and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itolo Testo"/>
          <p:cNvSpPr txBox="1">
            <a:spLocks noGrp="1"/>
          </p:cNvSpPr>
          <p:nvPr>
            <p:ph type="title" hasCustomPrompt="1"/>
          </p:nvPr>
        </p:nvSpPr>
        <p:spPr>
          <a:xfrm>
            <a:off x="457198" y="205978"/>
            <a:ext cx="8229602" cy="405002"/>
          </a:xfrm>
          <a:prstGeom prst="rect">
            <a:avLst/>
          </a:prstGeom>
        </p:spPr>
        <p:txBody>
          <a:bodyPr lIns="45719" tIns="45719" rIns="45719" bIns="45719" anchor="t"/>
          <a:lstStyle>
            <a:lvl1pPr algn="l"/>
          </a:lstStyle>
          <a:p>
            <a:r>
              <a:rPr lang="it-IT" dirty="0"/>
              <a:t>Title</a:t>
            </a:r>
            <a:endParaRPr dirty="0"/>
          </a:p>
        </p:txBody>
      </p:sp>
      <p:sp>
        <p:nvSpPr>
          <p:cNvPr id="54" name="Corpo livello uno…"/>
          <p:cNvSpPr txBox="1">
            <a:spLocks noGrp="1"/>
          </p:cNvSpPr>
          <p:nvPr>
            <p:ph type="body" sz="half" idx="13" hasCustomPrompt="1"/>
          </p:nvPr>
        </p:nvSpPr>
        <p:spPr>
          <a:xfrm>
            <a:off x="457200" y="1200149"/>
            <a:ext cx="3725209" cy="2943227"/>
          </a:xfrm>
          <a:prstGeom prst="rect">
            <a:avLst/>
          </a:prstGeom>
        </p:spPr>
        <p:txBody>
          <a:bodyPr lIns="45719" tIns="45719" rIns="45719" bIns="45719"/>
          <a:lstStyle>
            <a:lvl1pPr marL="342900" indent="-342900">
              <a:spcBef>
                <a:spcPts val="375"/>
              </a:spcBef>
              <a:buClr>
                <a:srgbClr val="EC7D11"/>
              </a:buClr>
              <a:buFontTx/>
              <a:buChar char="▪"/>
              <a:defRPr/>
            </a:lvl1pPr>
          </a:lstStyle>
          <a:p>
            <a:pPr marL="457200" indent="-457200">
              <a:spcBef>
                <a:spcPts val="500"/>
              </a:spcBef>
              <a:buClr>
                <a:srgbClr val="EC7D11"/>
              </a:buClr>
              <a:buFontTx/>
              <a:buChar char="▪"/>
            </a:pPr>
            <a:r>
              <a:rPr lang="it-IT" dirty="0"/>
              <a:t>Click to </a:t>
            </a:r>
            <a:r>
              <a:rPr lang="it-IT" dirty="0" err="1"/>
              <a:t>add</a:t>
            </a:r>
            <a:r>
              <a:rPr lang="it-IT" dirty="0"/>
              <a:t> text</a:t>
            </a:r>
            <a:endParaRPr dirty="0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5999B2F-2555-054C-9A45-A26D252E52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342116" y="4823561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013B79"/>
                </a:solidFill>
              </a:defRPr>
            </a:lvl1pPr>
          </a:lstStyle>
          <a:p>
            <a:r>
              <a:rPr lang="it-IT" dirty="0" smtClean="0"/>
              <a:t>©2021 • Name Surname • day/month/year</a:t>
            </a:r>
            <a:endParaRPr lang="it-IT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9108306-3BF4-A64E-BB4D-57A485AEA5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-70338" y="4828679"/>
            <a:ext cx="60506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rgbClr val="013B79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BAE5C431-CD11-664D-BB40-B093341C59C0}" type="slidenum">
              <a:rPr lang="it-IT" smtClean="0"/>
              <a:pPr/>
              <a:t>‹#›</a:t>
            </a:fld>
            <a:endParaRPr lang="it-IT" sz="1600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4427538" y="1200150"/>
            <a:ext cx="4259262" cy="29432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it-IT" dirty="0"/>
          </a:p>
        </p:txBody>
      </p:sp>
      <p:pic>
        <p:nvPicPr>
          <p:cNvPr id="8" name="Immagine 7" descr="Immagine 7">
            <a:extLst>
              <a:ext uri="{FF2B5EF4-FFF2-40B4-BE49-F238E27FC236}">
                <a16:creationId xmlns:a16="http://schemas.microsoft.com/office/drawing/2014/main" id="{20F9E89F-2E11-9F4D-A4B3-30852E93A23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53021" b="-23674"/>
          <a:stretch/>
        </p:blipFill>
        <p:spPr>
          <a:xfrm>
            <a:off x="534723" y="4731559"/>
            <a:ext cx="3910898" cy="353397"/>
          </a:xfrm>
          <a:prstGeom prst="rect">
            <a:avLst/>
          </a:prstGeom>
          <a:ln w="12700">
            <a:miter lim="400000"/>
          </a:ln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7400" y="4683902"/>
            <a:ext cx="1313312" cy="381063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Fin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Rettangolo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EE7D10"/>
          </a:solidFill>
          <a:ln w="12700">
            <a:miter lim="400000"/>
          </a:ln>
        </p:spPr>
        <p:txBody>
          <a:bodyPr lIns="45719" tIns="45719" rIns="45719" bIns="45719" anchor="ctr"/>
          <a:lstStyle/>
          <a:p>
            <a:pPr algn="ctr" defTabSz="616148">
              <a:defRPr sz="3000">
                <a:solidFill>
                  <a:srgbClr val="FFFFFF"/>
                </a:solidFill>
                <a:latin typeface="Helvetica 65 Medium"/>
                <a:ea typeface="Helvetica 65 Medium"/>
                <a:cs typeface="Helvetica 65 Medium"/>
                <a:sym typeface="Helvetica 65 Medium"/>
              </a:defRPr>
            </a:pPr>
            <a:endParaRPr sz="2250" dirty="0"/>
          </a:p>
        </p:txBody>
      </p:sp>
      <p:sp>
        <p:nvSpPr>
          <p:cNvPr id="65" name="Titolo Testo"/>
          <p:cNvSpPr txBox="1">
            <a:spLocks noGrp="1"/>
          </p:cNvSpPr>
          <p:nvPr>
            <p:ph type="title" hasCustomPrompt="1"/>
          </p:nvPr>
        </p:nvSpPr>
        <p:spPr>
          <a:xfrm>
            <a:off x="757772" y="3065273"/>
            <a:ext cx="4114802" cy="405002"/>
          </a:xfrm>
          <a:prstGeom prst="rect">
            <a:avLst/>
          </a:prstGeom>
        </p:spPr>
        <p:txBody>
          <a:bodyPr lIns="45719" tIns="45719" rIns="45719" bIns="45719" anchor="t"/>
          <a:lstStyle>
            <a:lvl1pPr algn="l">
              <a:defRPr sz="2100" b="1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it-IT" dirty="0"/>
              <a:t>Title</a:t>
            </a:r>
            <a:endParaRPr dirty="0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C214D91A-A4BD-EF45-9878-53EF96967A1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2574" y="306806"/>
            <a:ext cx="3821124" cy="453440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639" y="2017734"/>
            <a:ext cx="1940312" cy="77465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nal Two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Rettangolo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EE7D10"/>
          </a:solidFill>
          <a:ln w="12700">
            <a:miter lim="400000"/>
          </a:ln>
        </p:spPr>
        <p:txBody>
          <a:bodyPr lIns="45719" tIns="45719" rIns="45719" bIns="45719" anchor="ctr"/>
          <a:lstStyle/>
          <a:p>
            <a:pPr algn="ctr" defTabSz="616148">
              <a:defRPr sz="3000">
                <a:solidFill>
                  <a:srgbClr val="FFFFFF"/>
                </a:solidFill>
                <a:latin typeface="Helvetica 65 Medium"/>
                <a:ea typeface="Helvetica 65 Medium"/>
                <a:cs typeface="Helvetica 65 Medium"/>
                <a:sym typeface="Helvetica 65 Medium"/>
              </a:defRPr>
            </a:pPr>
            <a:endParaRPr sz="2250" dirty="0">
              <a:latin typeface="+mn-lt"/>
            </a:endParaRPr>
          </a:p>
        </p:txBody>
      </p:sp>
      <p:sp>
        <p:nvSpPr>
          <p:cNvPr id="65" name="Titolo Testo"/>
          <p:cNvSpPr txBox="1">
            <a:spLocks noGrp="1"/>
          </p:cNvSpPr>
          <p:nvPr>
            <p:ph type="title" hasCustomPrompt="1"/>
          </p:nvPr>
        </p:nvSpPr>
        <p:spPr>
          <a:xfrm>
            <a:off x="757772" y="3065273"/>
            <a:ext cx="4114802" cy="405002"/>
          </a:xfrm>
          <a:prstGeom prst="rect">
            <a:avLst/>
          </a:prstGeom>
        </p:spPr>
        <p:txBody>
          <a:bodyPr lIns="45719" tIns="45719" rIns="45719" bIns="45719" anchor="t"/>
          <a:lstStyle>
            <a:lvl1pPr algn="l">
              <a:defRPr sz="21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it-IT" dirty="0"/>
              <a:t>Title</a:t>
            </a:r>
            <a:endParaRPr dirty="0"/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ED1E8E27-5E62-7C42-A311-328262AFBC8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2574" y="306806"/>
            <a:ext cx="3821124" cy="4534402"/>
          </a:xfrm>
          <a:prstGeom prst="rect">
            <a:avLst/>
          </a:prstGeom>
        </p:spPr>
      </p:pic>
      <p:sp>
        <p:nvSpPr>
          <p:cNvPr id="9" name="Segnaposto immagine 2">
            <a:extLst>
              <a:ext uri="{FF2B5EF4-FFF2-40B4-BE49-F238E27FC236}">
                <a16:creationId xmlns:a16="http://schemas.microsoft.com/office/drawing/2014/main" id="{759624B8-1157-6849-8A52-E43306055576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57772" y="2078227"/>
            <a:ext cx="1762125" cy="5401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it-IT" dirty="0" err="1"/>
              <a:t>Add</a:t>
            </a:r>
            <a:r>
              <a:rPr lang="it-IT" dirty="0"/>
              <a:t> image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7669" y="2023348"/>
            <a:ext cx="1735365" cy="692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5468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sfondo 1.jpg">
            <a:extLst>
              <a:ext uri="{FF2B5EF4-FFF2-40B4-BE49-F238E27FC236}">
                <a16:creationId xmlns:a16="http://schemas.microsoft.com/office/drawing/2014/main" id="{FD61C9FA-AB62-CC4A-99BC-67C863FD8E8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8037"/>
            <a:ext cx="9172575" cy="515957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327396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</p:sldLayoutIdLst>
  <p:transition spd="med"/>
  <p:hf hdr="0" dt="0"/>
  <p:txStyles>
    <p:titleStyle>
      <a:lvl1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100" b="1" i="0" u="none" strike="noStrike" cap="none" spc="0" baseline="0">
          <a:solidFill>
            <a:schemeClr val="accent1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575" b="1" i="0" u="none" strike="noStrike" cap="none" spc="0" baseline="0">
          <a:solidFill>
            <a:schemeClr val="accent1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575" b="1" i="0" u="none" strike="noStrike" cap="none" spc="0" baseline="0">
          <a:solidFill>
            <a:schemeClr val="accent1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575" b="1" i="0" u="none" strike="noStrike" cap="none" spc="0" baseline="0">
          <a:solidFill>
            <a:schemeClr val="accent1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575" b="1" i="0" u="none" strike="noStrike" cap="none" spc="0" baseline="0">
          <a:solidFill>
            <a:schemeClr val="accent1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575" b="1" i="0" u="none" strike="noStrike" cap="none" spc="0" baseline="0">
          <a:solidFill>
            <a:schemeClr val="accent1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575" b="1" i="0" u="none" strike="noStrike" cap="none" spc="0" baseline="0">
          <a:solidFill>
            <a:schemeClr val="accent1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575" b="1" i="0" u="none" strike="noStrike" cap="none" spc="0" baseline="0">
          <a:solidFill>
            <a:schemeClr val="accent1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575" b="1" i="0" u="none" strike="noStrike" cap="none" spc="0" baseline="0">
          <a:solidFill>
            <a:schemeClr val="accent1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337542" marR="0" indent="-337542" algn="l" defTabSz="457200" rtl="0" latinLnBrk="0">
        <a:lnSpc>
          <a:spcPct val="100000"/>
        </a:lnSpc>
        <a:spcBef>
          <a:spcPts val="750"/>
        </a:spcBef>
        <a:spcAft>
          <a:spcPts val="0"/>
        </a:spcAft>
        <a:buClrTx/>
        <a:buSzPct val="100000"/>
        <a:buFont typeface="Arial"/>
        <a:buChar char="•"/>
        <a:tabLst/>
        <a:defRPr sz="1800" b="0" i="0" u="none" strike="noStrike" cap="none" spc="0" baseline="0">
          <a:solidFill>
            <a:schemeClr val="accent1"/>
          </a:solidFill>
          <a:uFillTx/>
          <a:latin typeface="+mj-lt"/>
          <a:ea typeface="+mj-ea"/>
          <a:cs typeface="+mj-cs"/>
          <a:sym typeface="Calibri"/>
        </a:defRPr>
      </a:lvl1pPr>
      <a:lvl2pPr marL="704552" marR="0" indent="-361652" algn="l" defTabSz="457200" rtl="0" latinLnBrk="0">
        <a:lnSpc>
          <a:spcPct val="100000"/>
        </a:lnSpc>
        <a:spcBef>
          <a:spcPts val="750"/>
        </a:spcBef>
        <a:spcAft>
          <a:spcPts val="0"/>
        </a:spcAft>
        <a:buClrTx/>
        <a:buSzPct val="100000"/>
        <a:buFont typeface="Arial"/>
        <a:buChar char="–"/>
        <a:tabLst/>
        <a:defRPr sz="1600" b="0" i="0" u="none" strike="noStrike" cap="none" spc="0" baseline="0">
          <a:solidFill>
            <a:schemeClr val="accent1"/>
          </a:solidFill>
          <a:uFillTx/>
          <a:latin typeface="+mj-lt"/>
          <a:ea typeface="+mj-ea"/>
          <a:cs typeface="+mj-cs"/>
          <a:sym typeface="Calibri"/>
        </a:defRPr>
      </a:lvl2pPr>
      <a:lvl3pPr marL="1023342" marR="0" indent="-337542" algn="l" defTabSz="457200" rtl="0" latinLnBrk="0">
        <a:lnSpc>
          <a:spcPct val="100000"/>
        </a:lnSpc>
        <a:spcBef>
          <a:spcPts val="750"/>
        </a:spcBef>
        <a:spcAft>
          <a:spcPts val="0"/>
        </a:spcAft>
        <a:buClrTx/>
        <a:buSzPct val="100000"/>
        <a:buFont typeface="Arial"/>
        <a:buChar char="•"/>
        <a:tabLst/>
        <a:defRPr sz="1600" b="0" i="0" u="none" strike="noStrike" cap="none" spc="0" baseline="0">
          <a:solidFill>
            <a:schemeClr val="accent1"/>
          </a:solidFill>
          <a:uFillTx/>
          <a:latin typeface="+mj-lt"/>
          <a:ea typeface="+mj-ea"/>
          <a:cs typeface="+mj-cs"/>
          <a:sym typeface="Calibri"/>
        </a:defRPr>
      </a:lvl3pPr>
      <a:lvl4pPr marL="1491615" marR="0" indent="-462915" algn="l" defTabSz="457200" rtl="0" latinLnBrk="0">
        <a:lnSpc>
          <a:spcPct val="100000"/>
        </a:lnSpc>
        <a:spcBef>
          <a:spcPts val="750"/>
        </a:spcBef>
        <a:spcAft>
          <a:spcPts val="0"/>
        </a:spcAft>
        <a:buClrTx/>
        <a:buSzPct val="100000"/>
        <a:buFont typeface="Arial"/>
        <a:buChar char="–"/>
        <a:tabLst/>
        <a:defRPr sz="1400" b="0" i="0" u="none" strike="noStrike" cap="none" spc="0" baseline="0">
          <a:solidFill>
            <a:schemeClr val="accent1"/>
          </a:solidFill>
          <a:uFillTx/>
          <a:latin typeface="+mj-lt"/>
          <a:ea typeface="+mj-ea"/>
          <a:cs typeface="+mj-cs"/>
          <a:sym typeface="Calibri"/>
        </a:defRPr>
      </a:lvl4pPr>
      <a:lvl5pPr marL="1834515" marR="0" indent="-462915" algn="l" defTabSz="457200" rtl="0" latinLnBrk="0">
        <a:lnSpc>
          <a:spcPct val="100000"/>
        </a:lnSpc>
        <a:spcBef>
          <a:spcPts val="750"/>
        </a:spcBef>
        <a:spcAft>
          <a:spcPts val="0"/>
        </a:spcAft>
        <a:buClrTx/>
        <a:buSzPct val="100000"/>
        <a:buFont typeface="Arial"/>
        <a:buChar char="»"/>
        <a:tabLst/>
        <a:defRPr sz="1400" b="0" i="0" u="none" strike="noStrike" cap="none" spc="0" baseline="0">
          <a:solidFill>
            <a:schemeClr val="accent1"/>
          </a:solidFill>
          <a:uFillTx/>
          <a:latin typeface="+mj-lt"/>
          <a:ea typeface="+mj-ea"/>
          <a:cs typeface="+mj-cs"/>
          <a:sym typeface="Calibri"/>
        </a:defRPr>
      </a:lvl5pPr>
      <a:lvl6pPr marL="1868804" marR="0" indent="-154304" algn="l" defTabSz="457200" rtl="0" latinLnBrk="0">
        <a:lnSpc>
          <a:spcPct val="100000"/>
        </a:lnSpc>
        <a:spcBef>
          <a:spcPts val="750"/>
        </a:spcBef>
        <a:spcAft>
          <a:spcPts val="0"/>
        </a:spcAft>
        <a:buClrTx/>
        <a:buSzPct val="100000"/>
        <a:buFont typeface="Arial"/>
        <a:buChar char="•"/>
        <a:tabLst/>
        <a:defRPr sz="1350" b="0" i="0" u="none" strike="noStrike" cap="none" spc="0" baseline="0">
          <a:solidFill>
            <a:schemeClr val="accent1"/>
          </a:solidFill>
          <a:uFillTx/>
          <a:latin typeface="+mj-lt"/>
          <a:ea typeface="+mj-ea"/>
          <a:cs typeface="+mj-cs"/>
          <a:sym typeface="Calibri"/>
        </a:defRPr>
      </a:lvl6pPr>
      <a:lvl7pPr marL="2211704" marR="0" indent="-154304" algn="l" defTabSz="457200" rtl="0" latinLnBrk="0">
        <a:lnSpc>
          <a:spcPct val="100000"/>
        </a:lnSpc>
        <a:spcBef>
          <a:spcPts val="750"/>
        </a:spcBef>
        <a:spcAft>
          <a:spcPts val="0"/>
        </a:spcAft>
        <a:buClrTx/>
        <a:buSzPct val="100000"/>
        <a:buFont typeface="Arial"/>
        <a:buChar char="•"/>
        <a:tabLst/>
        <a:defRPr sz="1350" b="0" i="0" u="none" strike="noStrike" cap="none" spc="0" baseline="0">
          <a:solidFill>
            <a:schemeClr val="accent1"/>
          </a:solidFill>
          <a:uFillTx/>
          <a:latin typeface="+mj-lt"/>
          <a:ea typeface="+mj-ea"/>
          <a:cs typeface="+mj-cs"/>
          <a:sym typeface="Calibri"/>
        </a:defRPr>
      </a:lvl7pPr>
      <a:lvl8pPr marL="2554604" marR="0" indent="-154304" algn="l" defTabSz="457200" rtl="0" latinLnBrk="0">
        <a:lnSpc>
          <a:spcPct val="100000"/>
        </a:lnSpc>
        <a:spcBef>
          <a:spcPts val="750"/>
        </a:spcBef>
        <a:spcAft>
          <a:spcPts val="0"/>
        </a:spcAft>
        <a:buClrTx/>
        <a:buSzPct val="100000"/>
        <a:buFont typeface="Arial"/>
        <a:buChar char="•"/>
        <a:tabLst/>
        <a:defRPr sz="1350" b="0" i="0" u="none" strike="noStrike" cap="none" spc="0" baseline="0">
          <a:solidFill>
            <a:schemeClr val="accent1"/>
          </a:solidFill>
          <a:uFillTx/>
          <a:latin typeface="+mj-lt"/>
          <a:ea typeface="+mj-ea"/>
          <a:cs typeface="+mj-cs"/>
          <a:sym typeface="Calibri"/>
        </a:defRPr>
      </a:lvl8pPr>
      <a:lvl9pPr marL="2897504" marR="0" indent="-154304" algn="l" defTabSz="457200" rtl="0" latinLnBrk="0">
        <a:lnSpc>
          <a:spcPct val="100000"/>
        </a:lnSpc>
        <a:spcBef>
          <a:spcPts val="750"/>
        </a:spcBef>
        <a:spcAft>
          <a:spcPts val="0"/>
        </a:spcAft>
        <a:buClrTx/>
        <a:buSzPct val="100000"/>
        <a:buFont typeface="Arial"/>
        <a:buChar char="•"/>
        <a:tabLst/>
        <a:defRPr sz="1350" b="0" i="0" u="none" strike="noStrike" cap="none" spc="0" baseline="0">
          <a:solidFill>
            <a:schemeClr val="accent1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">
            <a:extLst>
              <a:ext uri="{FF2B5EF4-FFF2-40B4-BE49-F238E27FC236}">
                <a16:creationId xmlns:a16="http://schemas.microsoft.com/office/drawing/2014/main" id="{6DD53A86-E1AC-B140-9F82-F950B93A84C0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EE7D10"/>
          </a:solidFill>
          <a:ln w="12700">
            <a:miter lim="400000"/>
          </a:ln>
        </p:spPr>
        <p:txBody>
          <a:bodyPr lIns="45719" tIns="45719" rIns="45719" bIns="45719" anchor="ctr"/>
          <a:lstStyle/>
          <a:p>
            <a:pPr algn="ctr" defTabSz="616148">
              <a:defRPr sz="3000">
                <a:solidFill>
                  <a:srgbClr val="FFFFFF"/>
                </a:solidFill>
                <a:latin typeface="Helvetica 65 Medium"/>
                <a:ea typeface="Helvetica 65 Medium"/>
                <a:cs typeface="Helvetica 65 Medium"/>
                <a:sym typeface="Helvetica 65 Medium"/>
              </a:defRPr>
            </a:pPr>
            <a:endParaRPr sz="2250"/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ABC47BA9-6E2B-A44C-BC36-B79FFDA82CB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2574" y="306806"/>
            <a:ext cx="3821124" cy="4534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41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6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>
            <a:extLst>
              <a:ext uri="{FF2B5EF4-FFF2-40B4-BE49-F238E27FC236}">
                <a16:creationId xmlns:a16="http://schemas.microsoft.com/office/drawing/2014/main" id="{4E97E3A8-77D3-E94D-A92A-1CB8C3055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51217" y="1766455"/>
            <a:ext cx="4217159" cy="1719696"/>
          </a:xfrm>
        </p:spPr>
        <p:txBody>
          <a:bodyPr>
            <a:noAutofit/>
          </a:bodyPr>
          <a:lstStyle/>
          <a:p>
            <a:pPr algn="ctr"/>
            <a:r>
              <a:rPr lang="cs-CZ" dirty="0"/>
              <a:t>Jak covid-19 </a:t>
            </a:r>
            <a:r>
              <a:rPr lang="cs-CZ" dirty="0" smtClean="0"/>
              <a:t>(ne)proměnil </a:t>
            </a:r>
            <a:r>
              <a:rPr lang="cs-CZ" dirty="0"/>
              <a:t>hospodaření obcí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1800" dirty="0" smtClean="0"/>
              <a:t>Finanční konference SMO</a:t>
            </a:r>
            <a:br>
              <a:rPr lang="cs-CZ" sz="1800" dirty="0" smtClean="0"/>
            </a:br>
            <a:r>
              <a:rPr lang="cs-CZ" sz="1800" dirty="0" smtClean="0"/>
              <a:t/>
            </a:r>
            <a:br>
              <a:rPr lang="cs-CZ" sz="1800" dirty="0" smtClean="0"/>
            </a:br>
            <a:r>
              <a:rPr lang="cs-CZ" sz="1800" dirty="0" smtClean="0"/>
              <a:t>listopad 2021</a:t>
            </a:r>
            <a:r>
              <a:rPr lang="cs-CZ" dirty="0"/>
              <a:t/>
            </a:r>
            <a:br>
              <a:rPr lang="cs-CZ" dirty="0"/>
            </a:br>
            <a:endParaRPr lang="it-IT" dirty="0"/>
          </a:p>
        </p:txBody>
      </p:sp>
      <p:sp>
        <p:nvSpPr>
          <p:cNvPr id="7" name="Segnaposto testo 6">
            <a:extLst>
              <a:ext uri="{FF2B5EF4-FFF2-40B4-BE49-F238E27FC236}">
                <a16:creationId xmlns:a16="http://schemas.microsoft.com/office/drawing/2014/main" id="{A2C1D8EC-B25F-6F41-9B38-D19E0FF9C72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352093" y="3852261"/>
            <a:ext cx="2734866" cy="414338"/>
          </a:xfrm>
        </p:spPr>
        <p:txBody>
          <a:bodyPr/>
          <a:lstStyle/>
          <a:p>
            <a:r>
              <a:rPr lang="cs-CZ" dirty="0" smtClean="0"/>
              <a:t>Věra Kameníčková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lze očekávat?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it-IT" dirty="0"/>
              <a:t>©</a:t>
            </a:r>
            <a:r>
              <a:rPr lang="it-IT" dirty="0" smtClean="0"/>
              <a:t>2021</a:t>
            </a:r>
            <a:r>
              <a:rPr lang="cs-CZ" dirty="0" smtClean="0"/>
              <a:t> </a:t>
            </a:r>
            <a:r>
              <a:rPr lang="it-IT" dirty="0" smtClean="0"/>
              <a:t>• </a:t>
            </a:r>
            <a:r>
              <a:rPr lang="cs-CZ" dirty="0"/>
              <a:t>Věra Kameníčková</a:t>
            </a:r>
            <a:r>
              <a:rPr lang="it-IT" dirty="0"/>
              <a:t> • </a:t>
            </a:r>
            <a:r>
              <a:rPr lang="cs-CZ" dirty="0"/>
              <a:t>26</a:t>
            </a:r>
            <a:r>
              <a:rPr lang="it-IT" dirty="0"/>
              <a:t>/</a:t>
            </a:r>
            <a:r>
              <a:rPr lang="cs-CZ" dirty="0"/>
              <a:t>11</a:t>
            </a:r>
            <a:r>
              <a:rPr lang="it-IT" dirty="0"/>
              <a:t>/</a:t>
            </a:r>
            <a:r>
              <a:rPr lang="cs-CZ" dirty="0"/>
              <a:t>2021</a:t>
            </a:r>
            <a:endParaRPr lang="it-IT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AE5C431-CD11-664D-BB40-B093341C59C0}" type="slidenum">
              <a:rPr lang="it-IT" smtClean="0"/>
              <a:pPr/>
              <a:t>10</a:t>
            </a:fld>
            <a:endParaRPr lang="it-IT" sz="1600" dirty="0"/>
          </a:p>
        </p:txBody>
      </p:sp>
      <p:sp>
        <p:nvSpPr>
          <p:cNvPr id="3" name="Obdélník 2"/>
          <p:cNvSpPr/>
          <p:nvPr/>
        </p:nvSpPr>
        <p:spPr>
          <a:xfrm>
            <a:off x="630382" y="911605"/>
            <a:ext cx="8188036" cy="2862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růst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 energií zvýší nutné výdaje obcí, </a:t>
            </a: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případné odpuštění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DPH na energie povede k poklesu jejího výnosu nejen pro stát, ale i pro obce </a:t>
            </a:r>
            <a:endParaRPr lang="cs-CZ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Rostoucí inflace zvýší náklady obcí 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růst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 zejména stavebních prací a materiálů a nedostatek některých surovin a komponentů zdraží obecní </a:t>
            </a: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investice - brzda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investiční aktivity </a:t>
            </a: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obcí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růst základní úrokové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sazby ztíží přístup </a:t>
            </a: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půjčkám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stabilní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bankovní systém, nízký podíl nesplácených úvěrů, </a:t>
            </a: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pozastavení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výplaty dividend akcionářům bank ze zisků dosažených v roce 2019 a 2020 a </a:t>
            </a: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doporučení i pro rok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2021</a:t>
            </a:r>
          </a:p>
        </p:txBody>
      </p:sp>
    </p:spTree>
    <p:extLst>
      <p:ext uri="{BB962C8B-B14F-4D97-AF65-F5344CB8AC3E}">
        <p14:creationId xmlns:p14="http://schemas.microsoft.com/office/powerpoint/2010/main" val="434523059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Obce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it-IT" dirty="0"/>
              <a:t>©</a:t>
            </a:r>
            <a:r>
              <a:rPr lang="it-IT" dirty="0" smtClean="0"/>
              <a:t>2021</a:t>
            </a:r>
            <a:r>
              <a:rPr lang="cs-CZ" dirty="0" smtClean="0"/>
              <a:t> </a:t>
            </a:r>
            <a:r>
              <a:rPr lang="it-IT" dirty="0" smtClean="0"/>
              <a:t>• </a:t>
            </a:r>
            <a:r>
              <a:rPr lang="cs-CZ" dirty="0"/>
              <a:t>Věra Kameníčková</a:t>
            </a:r>
            <a:r>
              <a:rPr lang="it-IT" dirty="0"/>
              <a:t> • </a:t>
            </a:r>
            <a:r>
              <a:rPr lang="cs-CZ" dirty="0"/>
              <a:t>26</a:t>
            </a:r>
            <a:r>
              <a:rPr lang="it-IT" dirty="0"/>
              <a:t>/</a:t>
            </a:r>
            <a:r>
              <a:rPr lang="cs-CZ" dirty="0"/>
              <a:t>11</a:t>
            </a:r>
            <a:r>
              <a:rPr lang="it-IT" dirty="0"/>
              <a:t>/</a:t>
            </a:r>
            <a:r>
              <a:rPr lang="cs-CZ" dirty="0"/>
              <a:t>2021</a:t>
            </a:r>
            <a:endParaRPr lang="it-IT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AE5C431-CD11-664D-BB40-B093341C59C0}" type="slidenum">
              <a:rPr lang="it-IT" smtClean="0"/>
              <a:pPr/>
              <a:t>11</a:t>
            </a:fld>
            <a:endParaRPr lang="it-IT" sz="1600" dirty="0"/>
          </a:p>
        </p:txBody>
      </p:sp>
      <p:sp>
        <p:nvSpPr>
          <p:cNvPr id="3" name="Obdélník 2"/>
          <p:cNvSpPr/>
          <p:nvPr/>
        </p:nvSpPr>
        <p:spPr>
          <a:xfrm>
            <a:off x="748145" y="1342530"/>
            <a:ext cx="6871855" cy="2166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stabilní prvek veřejného sektoru </a:t>
            </a: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</a:t>
            </a: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</a:t>
            </a: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velmi pomalý růst dluhu</a:t>
            </a: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stabilně nízký počet obcí se zásadními finančními problémy </a:t>
            </a: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dostatečný objem úspor </a:t>
            </a: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</a:t>
            </a: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vládnutí </a:t>
            </a: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pandemie navzdory ne vždy jasným opatřením vlády   </a:t>
            </a: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"/>
            </a:pPr>
            <a:endParaRPr lang="cs-CZ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</a:pP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3525008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it-IT" dirty="0" smtClean="0"/>
              <a:t>©2021 • </a:t>
            </a:r>
            <a:r>
              <a:rPr lang="cs-CZ" dirty="0"/>
              <a:t>Věra Kameníčková</a:t>
            </a:r>
            <a:r>
              <a:rPr lang="it-IT" dirty="0"/>
              <a:t> • </a:t>
            </a:r>
            <a:r>
              <a:rPr lang="cs-CZ" dirty="0"/>
              <a:t>26</a:t>
            </a:r>
            <a:r>
              <a:rPr lang="it-IT" dirty="0"/>
              <a:t>/</a:t>
            </a:r>
            <a:r>
              <a:rPr lang="cs-CZ" dirty="0"/>
              <a:t>11</a:t>
            </a:r>
            <a:r>
              <a:rPr lang="it-IT" dirty="0"/>
              <a:t>/</a:t>
            </a:r>
            <a:r>
              <a:rPr lang="cs-CZ" dirty="0" smtClean="0"/>
              <a:t>2021</a:t>
            </a:r>
            <a:endParaRPr lang="it-IT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AE5C431-CD11-664D-BB40-B093341C59C0}" type="slidenum">
              <a:rPr lang="it-IT" smtClean="0"/>
              <a:pPr/>
              <a:t>12</a:t>
            </a:fld>
            <a:endParaRPr lang="it-IT" sz="1600" dirty="0"/>
          </a:p>
        </p:txBody>
      </p:sp>
      <p:sp>
        <p:nvSpPr>
          <p:cNvPr id="5" name="Obdélník 4"/>
          <p:cNvSpPr/>
          <p:nvPr/>
        </p:nvSpPr>
        <p:spPr>
          <a:xfrm>
            <a:off x="955964" y="452707"/>
            <a:ext cx="7135091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Vklady a úvěry</a:t>
            </a: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0993737"/>
              </p:ext>
            </p:extLst>
          </p:nvPr>
        </p:nvGraphicFramePr>
        <p:xfrm>
          <a:off x="1073727" y="1475509"/>
          <a:ext cx="5568373" cy="185988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653146">
                  <a:extLst>
                    <a:ext uri="{9D8B030D-6E8A-4147-A177-3AD203B41FA5}">
                      <a16:colId xmlns:a16="http://schemas.microsoft.com/office/drawing/2014/main" val="763705903"/>
                    </a:ext>
                  </a:extLst>
                </a:gridCol>
                <a:gridCol w="852054">
                  <a:extLst>
                    <a:ext uri="{9D8B030D-6E8A-4147-A177-3AD203B41FA5}">
                      <a16:colId xmlns:a16="http://schemas.microsoft.com/office/drawing/2014/main" val="499480747"/>
                    </a:ext>
                  </a:extLst>
                </a:gridCol>
                <a:gridCol w="748146">
                  <a:extLst>
                    <a:ext uri="{9D8B030D-6E8A-4147-A177-3AD203B41FA5}">
                      <a16:colId xmlns:a16="http://schemas.microsoft.com/office/drawing/2014/main" val="765892370"/>
                    </a:ext>
                  </a:extLst>
                </a:gridCol>
                <a:gridCol w="1315027">
                  <a:extLst>
                    <a:ext uri="{9D8B030D-6E8A-4147-A177-3AD203B41FA5}">
                      <a16:colId xmlns:a16="http://schemas.microsoft.com/office/drawing/2014/main" val="2230922953"/>
                    </a:ext>
                  </a:extLst>
                </a:gridCol>
              </a:tblGrid>
              <a:tr h="36359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mld. Kč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vklady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úvěry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vklady/úvěry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882656532"/>
                  </a:ext>
                </a:extLst>
              </a:tr>
              <a:tr h="36359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podniky 9M 2021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1 267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1 184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107%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243849327"/>
                  </a:ext>
                </a:extLst>
              </a:tr>
              <a:tr h="36359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živnostníci 9M 2021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175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47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370%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169128109"/>
                  </a:ext>
                </a:extLst>
              </a:tr>
              <a:tr h="40551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domácnosti 9M 2021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3 011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1 947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155%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40071667"/>
                  </a:ext>
                </a:extLst>
              </a:tr>
              <a:tr h="36359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obce </a:t>
                      </a:r>
                      <a:r>
                        <a:rPr lang="cs-CZ" sz="1600" dirty="0" smtClean="0">
                          <a:effectLst/>
                        </a:rPr>
                        <a:t>včetně Prahy 6M 2021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291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66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441%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0819697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8728171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itolo 1"/>
          <p:cNvSpPr txBox="1">
            <a:spLocks noGrp="1"/>
          </p:cNvSpPr>
          <p:nvPr>
            <p:ph type="title"/>
          </p:nvPr>
        </p:nvSpPr>
        <p:spPr>
          <a:xfrm>
            <a:off x="757772" y="3065273"/>
            <a:ext cx="4114802" cy="40500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cs-CZ" dirty="0" smtClean="0"/>
              <a:t>Děkuji za pozornost </a:t>
            </a:r>
            <a:endParaRPr dirty="0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itolo 5"/>
          <p:cNvSpPr txBox="1">
            <a:spLocks noGrp="1"/>
          </p:cNvSpPr>
          <p:nvPr>
            <p:ph type="title"/>
          </p:nvPr>
        </p:nvSpPr>
        <p:spPr>
          <a:xfrm>
            <a:off x="5075963" y="408479"/>
            <a:ext cx="3725210" cy="405002"/>
          </a:xfrm>
          <a:prstGeom prst="rect">
            <a:avLst/>
          </a:prstGeom>
        </p:spPr>
        <p:txBody>
          <a:bodyPr>
            <a:noAutofit/>
          </a:bodyPr>
          <a:lstStyle>
            <a:lvl1pPr defTabSz="603504"/>
          </a:lstStyle>
          <a:p>
            <a:r>
              <a:rPr lang="cs-CZ" dirty="0" smtClean="0"/>
              <a:t>Obsah</a:t>
            </a:r>
            <a:endParaRPr dirty="0"/>
          </a:p>
        </p:txBody>
      </p:sp>
      <p:sp>
        <p:nvSpPr>
          <p:cNvPr id="79" name="Segnaposto testo 2"/>
          <p:cNvSpPr txBox="1">
            <a:spLocks noGrp="1"/>
          </p:cNvSpPr>
          <p:nvPr>
            <p:ph type="body" sz="half" idx="1"/>
          </p:nvPr>
        </p:nvSpPr>
        <p:spPr>
          <a:xfrm>
            <a:off x="5039664" y="1484167"/>
            <a:ext cx="3761509" cy="294322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dirty="0" smtClean="0">
                <a:solidFill>
                  <a:srgbClr val="003B79"/>
                </a:solidFill>
              </a:rPr>
              <a:t>Celostátní výnos daní </a:t>
            </a:r>
          </a:p>
          <a:p>
            <a:pPr lvl="0"/>
            <a:r>
              <a:rPr lang="cs-CZ" dirty="0">
                <a:solidFill>
                  <a:srgbClr val="003B79"/>
                </a:solidFill>
              </a:rPr>
              <a:t>Příjmy a výdaje obcí </a:t>
            </a:r>
          </a:p>
          <a:p>
            <a:pPr lvl="0"/>
            <a:r>
              <a:rPr lang="cs-CZ" dirty="0">
                <a:solidFill>
                  <a:srgbClr val="003B79"/>
                </a:solidFill>
              </a:rPr>
              <a:t>Hlavní příjmové a výdajové </a:t>
            </a:r>
            <a:r>
              <a:rPr lang="cs-CZ" dirty="0" smtClean="0">
                <a:solidFill>
                  <a:srgbClr val="003B79"/>
                </a:solidFill>
              </a:rPr>
              <a:t>položky</a:t>
            </a:r>
          </a:p>
          <a:p>
            <a:pPr lvl="0"/>
            <a:r>
              <a:rPr lang="cs-CZ" dirty="0" smtClean="0">
                <a:solidFill>
                  <a:srgbClr val="003B79"/>
                </a:solidFill>
              </a:rPr>
              <a:t>Financování kapitálových výdajů </a:t>
            </a:r>
          </a:p>
          <a:p>
            <a:pPr lvl="0"/>
            <a:r>
              <a:rPr lang="cs-CZ" dirty="0" smtClean="0">
                <a:solidFill>
                  <a:srgbClr val="003B79"/>
                </a:solidFill>
              </a:rPr>
              <a:t>Struktura výdajů obcí </a:t>
            </a:r>
          </a:p>
          <a:p>
            <a:pPr lvl="0"/>
            <a:r>
              <a:rPr lang="cs-CZ" dirty="0" smtClean="0">
                <a:solidFill>
                  <a:srgbClr val="003B79"/>
                </a:solidFill>
              </a:rPr>
              <a:t>Vybrané poměrové ukazatele </a:t>
            </a:r>
          </a:p>
          <a:p>
            <a:pPr lvl="0"/>
            <a:r>
              <a:rPr lang="cs-CZ" dirty="0" smtClean="0">
                <a:solidFill>
                  <a:srgbClr val="003B79"/>
                </a:solidFill>
              </a:rPr>
              <a:t>Co lze očekávat?</a:t>
            </a:r>
          </a:p>
          <a:p>
            <a:pPr lvl="0"/>
            <a:endParaRPr lang="cs-CZ" dirty="0">
              <a:solidFill>
                <a:srgbClr val="003B79"/>
              </a:solidFill>
            </a:endParaRPr>
          </a:p>
          <a:p>
            <a:pPr lvl="0"/>
            <a:r>
              <a:rPr lang="cs-CZ" sz="1100" dirty="0" smtClean="0">
                <a:solidFill>
                  <a:srgbClr val="003B79"/>
                </a:solidFill>
              </a:rPr>
              <a:t>Zdroje údajů: Monitor, Ministerstvo financí </a:t>
            </a:r>
            <a:endParaRPr lang="it-IT" sz="1100" dirty="0">
              <a:solidFill>
                <a:srgbClr val="003B79"/>
              </a:solidFill>
            </a:endParaRP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 smtClean="0"/>
              <a:t>Celostátní výnos daní</a:t>
            </a:r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it-IT" dirty="0"/>
              <a:t>©2021 • </a:t>
            </a:r>
            <a:r>
              <a:rPr lang="cs-CZ" dirty="0" smtClean="0"/>
              <a:t>Věra Kameníčková</a:t>
            </a:r>
            <a:r>
              <a:rPr lang="it-IT" dirty="0" smtClean="0"/>
              <a:t> </a:t>
            </a:r>
            <a:r>
              <a:rPr lang="it-IT" dirty="0"/>
              <a:t>• </a:t>
            </a:r>
            <a:r>
              <a:rPr lang="cs-CZ" dirty="0" smtClean="0"/>
              <a:t>26</a:t>
            </a:r>
            <a:r>
              <a:rPr lang="it-IT" dirty="0" smtClean="0"/>
              <a:t>/</a:t>
            </a:r>
            <a:r>
              <a:rPr lang="cs-CZ" dirty="0" smtClean="0"/>
              <a:t>11</a:t>
            </a:r>
            <a:r>
              <a:rPr lang="it-IT" dirty="0" smtClean="0"/>
              <a:t>/</a:t>
            </a:r>
            <a:r>
              <a:rPr lang="cs-CZ" dirty="0" smtClean="0"/>
              <a:t>2021</a:t>
            </a:r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AE5C431-CD11-664D-BB40-B093341C59C0}" type="slidenum">
              <a:rPr lang="it-IT" smtClean="0"/>
              <a:pPr/>
              <a:t>3</a:t>
            </a:fld>
            <a:endParaRPr lang="it-IT" sz="1600" dirty="0"/>
          </a:p>
        </p:txBody>
      </p:sp>
      <p:graphicFrame>
        <p:nvGraphicFramePr>
          <p:cNvPr id="14" name="Tabulk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915839"/>
              </p:ext>
            </p:extLst>
          </p:nvPr>
        </p:nvGraphicFramePr>
        <p:xfrm>
          <a:off x="1413164" y="3576573"/>
          <a:ext cx="5564965" cy="109728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033217">
                  <a:extLst>
                    <a:ext uri="{9D8B030D-6E8A-4147-A177-3AD203B41FA5}">
                      <a16:colId xmlns:a16="http://schemas.microsoft.com/office/drawing/2014/main" val="387292292"/>
                    </a:ext>
                  </a:extLst>
                </a:gridCol>
                <a:gridCol w="834473">
                  <a:extLst>
                    <a:ext uri="{9D8B030D-6E8A-4147-A177-3AD203B41FA5}">
                      <a16:colId xmlns:a16="http://schemas.microsoft.com/office/drawing/2014/main" val="2810632252"/>
                    </a:ext>
                  </a:extLst>
                </a:gridCol>
                <a:gridCol w="909713">
                  <a:extLst>
                    <a:ext uri="{9D8B030D-6E8A-4147-A177-3AD203B41FA5}">
                      <a16:colId xmlns:a16="http://schemas.microsoft.com/office/drawing/2014/main" val="641275900"/>
                    </a:ext>
                  </a:extLst>
                </a:gridCol>
                <a:gridCol w="909714">
                  <a:extLst>
                    <a:ext uri="{9D8B030D-6E8A-4147-A177-3AD203B41FA5}">
                      <a16:colId xmlns:a16="http://schemas.microsoft.com/office/drawing/2014/main" val="2880406031"/>
                    </a:ext>
                  </a:extLst>
                </a:gridCol>
                <a:gridCol w="877848">
                  <a:extLst>
                    <a:ext uri="{9D8B030D-6E8A-4147-A177-3AD203B41FA5}">
                      <a16:colId xmlns:a16="http://schemas.microsoft.com/office/drawing/2014/main" val="1526621110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celostátní výnos 9 M mld. Kč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2020/2019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2021/2020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2020-2019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2021-2020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5920284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DPH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-2%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7%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-6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08393664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DPPO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-20%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37%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-28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43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78006818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DPFO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-10%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-26%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-17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-41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5793579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hazard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-5%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2%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64509655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celkem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-8%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4%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-52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24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115219162"/>
                  </a:ext>
                </a:extLst>
              </a:tr>
            </a:tbl>
          </a:graphicData>
        </a:graphic>
      </p:graphicFrame>
      <p:graphicFrame>
        <p:nvGraphicFramePr>
          <p:cNvPr id="8" name="Graf 7"/>
          <p:cNvGraphicFramePr/>
          <p:nvPr>
            <p:extLst>
              <p:ext uri="{D42A27DB-BD31-4B8C-83A1-F6EECF244321}">
                <p14:modId xmlns:p14="http://schemas.microsoft.com/office/powerpoint/2010/main" val="274196912"/>
              </p:ext>
            </p:extLst>
          </p:nvPr>
        </p:nvGraphicFramePr>
        <p:xfrm>
          <a:off x="1471409" y="759063"/>
          <a:ext cx="5506720" cy="25279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33103395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Příjmy a výdaje obcí a podíl salda na příjmech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it-IT" dirty="0" smtClean="0"/>
              <a:t>©2021 • </a:t>
            </a:r>
            <a:r>
              <a:rPr lang="cs-CZ" dirty="0"/>
              <a:t>Věra Kameníčková</a:t>
            </a:r>
            <a:r>
              <a:rPr lang="it-IT" dirty="0"/>
              <a:t> • </a:t>
            </a:r>
            <a:r>
              <a:rPr lang="cs-CZ" dirty="0"/>
              <a:t>26</a:t>
            </a:r>
            <a:r>
              <a:rPr lang="it-IT" dirty="0"/>
              <a:t>/</a:t>
            </a:r>
            <a:r>
              <a:rPr lang="cs-CZ" dirty="0"/>
              <a:t>11</a:t>
            </a:r>
            <a:r>
              <a:rPr lang="it-IT" dirty="0"/>
              <a:t>/</a:t>
            </a:r>
            <a:r>
              <a:rPr lang="cs-CZ" dirty="0"/>
              <a:t>2021</a:t>
            </a:r>
            <a:endParaRPr lang="it-IT" dirty="0"/>
          </a:p>
          <a:p>
            <a:endParaRPr lang="it-IT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AE5C431-CD11-664D-BB40-B093341C59C0}" type="slidenum">
              <a:rPr lang="it-IT" smtClean="0"/>
              <a:pPr/>
              <a:t>4</a:t>
            </a:fld>
            <a:endParaRPr lang="it-IT" sz="1600" dirty="0"/>
          </a:p>
        </p:txBody>
      </p:sp>
      <p:graphicFrame>
        <p:nvGraphicFramePr>
          <p:cNvPr id="7" name="Graf 6"/>
          <p:cNvGraphicFramePr/>
          <p:nvPr>
            <p:extLst>
              <p:ext uri="{D42A27DB-BD31-4B8C-83A1-F6EECF244321}">
                <p14:modId xmlns:p14="http://schemas.microsoft.com/office/powerpoint/2010/main" val="178134896"/>
              </p:ext>
            </p:extLst>
          </p:nvPr>
        </p:nvGraphicFramePr>
        <p:xfrm>
          <a:off x="1835785" y="1079182"/>
          <a:ext cx="5472430" cy="29851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8992224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 smtClean="0"/>
              <a:t>Hlavní příjmové a výdajové položky obcí včetně Prahy </a:t>
            </a:r>
            <a:endParaRPr lang="it-IT" dirty="0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E0324EB-1F1C-F243-A62A-C47F0A4872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it-IT" dirty="0" smtClean="0"/>
              <a:t>©</a:t>
            </a:r>
            <a:r>
              <a:rPr lang="it-IT" dirty="0"/>
              <a:t>2021 </a:t>
            </a:r>
            <a:r>
              <a:rPr lang="it-IT" dirty="0" smtClean="0"/>
              <a:t>• </a:t>
            </a:r>
            <a:r>
              <a:rPr lang="cs-CZ" dirty="0"/>
              <a:t>Věra Kameníčková</a:t>
            </a:r>
            <a:r>
              <a:rPr lang="it-IT" dirty="0"/>
              <a:t> • </a:t>
            </a:r>
            <a:r>
              <a:rPr lang="cs-CZ" dirty="0"/>
              <a:t>26</a:t>
            </a:r>
            <a:r>
              <a:rPr lang="it-IT" dirty="0"/>
              <a:t>/</a:t>
            </a:r>
            <a:r>
              <a:rPr lang="cs-CZ" dirty="0"/>
              <a:t>11</a:t>
            </a:r>
            <a:r>
              <a:rPr lang="it-IT" dirty="0"/>
              <a:t>/</a:t>
            </a:r>
            <a:r>
              <a:rPr lang="cs-CZ" dirty="0"/>
              <a:t>2021</a:t>
            </a:r>
            <a:endParaRPr lang="it-IT" dirty="0"/>
          </a:p>
          <a:p>
            <a:endParaRPr lang="it-IT" dirty="0"/>
          </a:p>
        </p:txBody>
      </p:sp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FF14F1A7-26E0-9543-838B-076160DD7A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6CB4B4D-7CA3-9044-876B-883B54F8677D}" type="slidenum">
              <a:rPr lang="it-IT" smtClean="0"/>
              <a:t>5</a:t>
            </a:fld>
            <a:endParaRPr lang="it-IT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4991961"/>
              </p:ext>
            </p:extLst>
          </p:nvPr>
        </p:nvGraphicFramePr>
        <p:xfrm>
          <a:off x="665017" y="1343890"/>
          <a:ext cx="7696201" cy="255567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891147">
                  <a:extLst>
                    <a:ext uri="{9D8B030D-6E8A-4147-A177-3AD203B41FA5}">
                      <a16:colId xmlns:a16="http://schemas.microsoft.com/office/drawing/2014/main" val="322057771"/>
                    </a:ext>
                  </a:extLst>
                </a:gridCol>
                <a:gridCol w="1191491">
                  <a:extLst>
                    <a:ext uri="{9D8B030D-6E8A-4147-A177-3AD203B41FA5}">
                      <a16:colId xmlns:a16="http://schemas.microsoft.com/office/drawing/2014/main" val="3262316772"/>
                    </a:ext>
                  </a:extLst>
                </a:gridCol>
                <a:gridCol w="1136072">
                  <a:extLst>
                    <a:ext uri="{9D8B030D-6E8A-4147-A177-3AD203B41FA5}">
                      <a16:colId xmlns:a16="http://schemas.microsoft.com/office/drawing/2014/main" val="3811995207"/>
                    </a:ext>
                  </a:extLst>
                </a:gridCol>
                <a:gridCol w="1149928">
                  <a:extLst>
                    <a:ext uri="{9D8B030D-6E8A-4147-A177-3AD203B41FA5}">
                      <a16:colId xmlns:a16="http://schemas.microsoft.com/office/drawing/2014/main" val="907513418"/>
                    </a:ext>
                  </a:extLst>
                </a:gridCol>
                <a:gridCol w="1138077">
                  <a:extLst>
                    <a:ext uri="{9D8B030D-6E8A-4147-A177-3AD203B41FA5}">
                      <a16:colId xmlns:a16="http://schemas.microsoft.com/office/drawing/2014/main" val="2281713086"/>
                    </a:ext>
                  </a:extLst>
                </a:gridCol>
                <a:gridCol w="1189486">
                  <a:extLst>
                    <a:ext uri="{9D8B030D-6E8A-4147-A177-3AD203B41FA5}">
                      <a16:colId xmlns:a16="http://schemas.microsoft.com/office/drawing/2014/main" val="1744641865"/>
                    </a:ext>
                  </a:extLst>
                </a:gridCol>
              </a:tblGrid>
              <a:tr h="54841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mld</a:t>
                      </a:r>
                      <a:r>
                        <a:rPr lang="cs-CZ" sz="1600" dirty="0">
                          <a:effectLst/>
                        </a:rPr>
                        <a:t>. Kč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srpen </a:t>
                      </a:r>
                      <a:r>
                        <a:rPr lang="cs-CZ" sz="1600" dirty="0" smtClean="0">
                          <a:effectLst/>
                        </a:rPr>
                        <a:t>2019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srpen </a:t>
                      </a:r>
                      <a:r>
                        <a:rPr lang="cs-CZ" sz="1600" dirty="0" smtClean="0">
                          <a:effectLst/>
                        </a:rPr>
                        <a:t>2020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srpen </a:t>
                      </a:r>
                      <a:r>
                        <a:rPr lang="cs-CZ" sz="1600" dirty="0" smtClean="0">
                          <a:effectLst/>
                        </a:rPr>
                        <a:t>2021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2020-2019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2021-2020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717410744"/>
                  </a:ext>
                </a:extLst>
              </a:tr>
              <a:tr h="28675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daňové příjmy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163.4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146.3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165.5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FF0000"/>
                          </a:solidFill>
                          <a:effectLst/>
                        </a:rPr>
                        <a:t>-17.1</a:t>
                      </a:r>
                      <a:endParaRPr lang="cs-CZ" sz="1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19.1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40825928"/>
                  </a:ext>
                </a:extLst>
              </a:tr>
              <a:tr h="28675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nedaňové příjmy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22.6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23.3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25.1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0.7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1.9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729375752"/>
                  </a:ext>
                </a:extLst>
              </a:tr>
              <a:tr h="28675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kapitálové příjmy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4.2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3.8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5.7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FF0000"/>
                          </a:solidFill>
                          <a:effectLst/>
                        </a:rPr>
                        <a:t>-0.4</a:t>
                      </a:r>
                      <a:endParaRPr lang="cs-CZ" sz="1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1.9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468701264"/>
                  </a:ext>
                </a:extLst>
              </a:tr>
              <a:tr h="28675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neinvestiční dotace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34.3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51.1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44.4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16.8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FF0000"/>
                          </a:solidFill>
                          <a:effectLst/>
                        </a:rPr>
                        <a:t>-6.8</a:t>
                      </a:r>
                      <a:endParaRPr lang="cs-CZ" sz="1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286794958"/>
                  </a:ext>
                </a:extLst>
              </a:tr>
              <a:tr h="28675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investiční dotace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10.9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11.7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0" i="0" u="none" strike="noStrike" cap="none" spc="0" baseline="0" dirty="0"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11.3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0.8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FF0000"/>
                          </a:solidFill>
                          <a:effectLst/>
                        </a:rPr>
                        <a:t>-0.4</a:t>
                      </a:r>
                      <a:endParaRPr lang="cs-CZ" sz="1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06599602"/>
                  </a:ext>
                </a:extLst>
              </a:tr>
              <a:tr h="28675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běžné výdaje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157.3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163.8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170.7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6.5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7.0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749779365"/>
                  </a:ext>
                </a:extLst>
              </a:tr>
              <a:tr h="28675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kapitálové výdaje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47.7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49.9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indent="0" algn="r" defTabSz="4572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1600" b="0" i="0" u="none" strike="noStrike" cap="none" spc="0" baseline="0" dirty="0"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48.4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2.2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FF0000"/>
                          </a:solidFill>
                          <a:effectLst/>
                        </a:rPr>
                        <a:t>-1.5</a:t>
                      </a:r>
                      <a:endParaRPr lang="cs-CZ" sz="1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0541157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Financování kapitálových výdajů (včetně mimo rezervy a půjčky)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it-IT" dirty="0" smtClean="0"/>
              <a:t>©2021 • </a:t>
            </a:r>
            <a:r>
              <a:rPr lang="cs-CZ" dirty="0"/>
              <a:t>Věra Kameníčková</a:t>
            </a:r>
            <a:r>
              <a:rPr lang="it-IT" dirty="0"/>
              <a:t> • </a:t>
            </a:r>
            <a:r>
              <a:rPr lang="cs-CZ" dirty="0"/>
              <a:t>26</a:t>
            </a:r>
            <a:r>
              <a:rPr lang="it-IT" dirty="0"/>
              <a:t>/</a:t>
            </a:r>
            <a:r>
              <a:rPr lang="cs-CZ" dirty="0"/>
              <a:t>11</a:t>
            </a:r>
            <a:r>
              <a:rPr lang="it-IT" dirty="0"/>
              <a:t>/</a:t>
            </a:r>
            <a:r>
              <a:rPr lang="cs-CZ" dirty="0"/>
              <a:t>2021</a:t>
            </a:r>
            <a:endParaRPr lang="it-IT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AE5C431-CD11-664D-BB40-B093341C59C0}" type="slidenum">
              <a:rPr lang="it-IT" smtClean="0"/>
              <a:pPr/>
              <a:t>6</a:t>
            </a:fld>
            <a:endParaRPr lang="it-IT" sz="1600" dirty="0"/>
          </a:p>
        </p:txBody>
      </p:sp>
      <p:graphicFrame>
        <p:nvGraphicFramePr>
          <p:cNvPr id="7" name="Graf 6"/>
          <p:cNvGraphicFramePr/>
          <p:nvPr>
            <p:extLst>
              <p:ext uri="{D42A27DB-BD31-4B8C-83A1-F6EECF244321}">
                <p14:modId xmlns:p14="http://schemas.microsoft.com/office/powerpoint/2010/main" val="556908201"/>
              </p:ext>
            </p:extLst>
          </p:nvPr>
        </p:nvGraphicFramePr>
        <p:xfrm>
          <a:off x="1427019" y="700201"/>
          <a:ext cx="6456218" cy="3068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7972277"/>
              </p:ext>
            </p:extLst>
          </p:nvPr>
        </p:nvGraphicFramePr>
        <p:xfrm>
          <a:off x="1904091" y="3930281"/>
          <a:ext cx="5048250" cy="73152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546350">
                  <a:extLst>
                    <a:ext uri="{9D8B030D-6E8A-4147-A177-3AD203B41FA5}">
                      <a16:colId xmlns:a16="http://schemas.microsoft.com/office/drawing/2014/main" val="3551799559"/>
                    </a:ext>
                  </a:extLst>
                </a:gridCol>
                <a:gridCol w="927100">
                  <a:extLst>
                    <a:ext uri="{9D8B030D-6E8A-4147-A177-3AD203B41FA5}">
                      <a16:colId xmlns:a16="http://schemas.microsoft.com/office/drawing/2014/main" val="3039127159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428213073"/>
                    </a:ext>
                  </a:extLst>
                </a:gridCol>
                <a:gridCol w="749300">
                  <a:extLst>
                    <a:ext uri="{9D8B030D-6E8A-4147-A177-3AD203B41FA5}">
                      <a16:colId xmlns:a16="http://schemas.microsoft.com/office/drawing/2014/main" val="1522327584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zdroje kapitálových výdajů mld. Kč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srpen 19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srpen 20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srpen 21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4828515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investiční dotace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10.9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11.7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11.3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13072491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kapitálové příjmy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4.2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3.8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5.7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14514813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přebytek provozního rozpočtu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63.0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57.0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64.3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4711514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2451675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Poměrové ukazatele obcí bez Prahy 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it-IT" dirty="0"/>
              <a:t>©</a:t>
            </a:r>
            <a:r>
              <a:rPr lang="it-IT" dirty="0" smtClean="0"/>
              <a:t>2021</a:t>
            </a:r>
            <a:r>
              <a:rPr lang="cs-CZ" dirty="0" smtClean="0"/>
              <a:t> </a:t>
            </a:r>
            <a:r>
              <a:rPr lang="it-IT" dirty="0" smtClean="0"/>
              <a:t>• </a:t>
            </a:r>
            <a:r>
              <a:rPr lang="cs-CZ" dirty="0"/>
              <a:t>Věra Kameníčková</a:t>
            </a:r>
            <a:r>
              <a:rPr lang="it-IT" dirty="0"/>
              <a:t> • </a:t>
            </a:r>
            <a:r>
              <a:rPr lang="cs-CZ" dirty="0"/>
              <a:t>26</a:t>
            </a:r>
            <a:r>
              <a:rPr lang="it-IT" dirty="0"/>
              <a:t>/</a:t>
            </a:r>
            <a:r>
              <a:rPr lang="cs-CZ" dirty="0"/>
              <a:t>11</a:t>
            </a:r>
            <a:r>
              <a:rPr lang="it-IT" dirty="0"/>
              <a:t>/</a:t>
            </a:r>
            <a:r>
              <a:rPr lang="cs-CZ" dirty="0"/>
              <a:t>2021</a:t>
            </a:r>
            <a:endParaRPr lang="it-IT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AE5C431-CD11-664D-BB40-B093341C59C0}" type="slidenum">
              <a:rPr lang="it-IT" smtClean="0"/>
              <a:pPr/>
              <a:t>7</a:t>
            </a:fld>
            <a:endParaRPr lang="it-IT" sz="1600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0598446"/>
              </p:ext>
            </p:extLst>
          </p:nvPr>
        </p:nvGraphicFramePr>
        <p:xfrm>
          <a:off x="1163782" y="1198419"/>
          <a:ext cx="6664035" cy="290252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549797">
                  <a:extLst>
                    <a:ext uri="{9D8B030D-6E8A-4147-A177-3AD203B41FA5}">
                      <a16:colId xmlns:a16="http://schemas.microsoft.com/office/drawing/2014/main" val="3452518746"/>
                    </a:ext>
                  </a:extLst>
                </a:gridCol>
                <a:gridCol w="1023560">
                  <a:extLst>
                    <a:ext uri="{9D8B030D-6E8A-4147-A177-3AD203B41FA5}">
                      <a16:colId xmlns:a16="http://schemas.microsoft.com/office/drawing/2014/main" val="1456732295"/>
                    </a:ext>
                  </a:extLst>
                </a:gridCol>
                <a:gridCol w="1045339">
                  <a:extLst>
                    <a:ext uri="{9D8B030D-6E8A-4147-A177-3AD203B41FA5}">
                      <a16:colId xmlns:a16="http://schemas.microsoft.com/office/drawing/2014/main" val="2597506601"/>
                    </a:ext>
                  </a:extLst>
                </a:gridCol>
                <a:gridCol w="1045339">
                  <a:extLst>
                    <a:ext uri="{9D8B030D-6E8A-4147-A177-3AD203B41FA5}">
                      <a16:colId xmlns:a16="http://schemas.microsoft.com/office/drawing/2014/main" val="128404890"/>
                    </a:ext>
                  </a:extLst>
                </a:gridCol>
              </a:tblGrid>
              <a:tr h="268788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u="none" strike="noStrike" dirty="0">
                          <a:effectLst/>
                        </a:rPr>
                        <a:t>obce bez Prahy pololetí mld. Kč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2019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2020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2021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609655108"/>
                  </a:ext>
                </a:extLst>
              </a:tr>
              <a:tr h="261366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</a:rPr>
                        <a:t>saldo/příjmy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14%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4%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12%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313694042"/>
                  </a:ext>
                </a:extLst>
              </a:tr>
              <a:tr h="261366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</a:rPr>
                        <a:t>provozní saldo/běžné příjmy 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29%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21%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26%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590573970"/>
                  </a:ext>
                </a:extLst>
              </a:tr>
              <a:tr h="261366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</a:rPr>
                        <a:t>kapitálové výdaje/výdaje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24%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25%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24%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683844411"/>
                  </a:ext>
                </a:extLst>
              </a:tr>
              <a:tr h="283047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investiční dotace/kapitálové výdaje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27%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27%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28%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055253325"/>
                  </a:ext>
                </a:extLst>
              </a:tr>
              <a:tr h="25976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kapitálové příjmy/kapitálové výdaje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11%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9%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15%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969213003"/>
                  </a:ext>
                </a:extLst>
              </a:tr>
              <a:tr h="261366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investiční dotace/příjmy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5%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7%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6%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031858660"/>
                  </a:ext>
                </a:extLst>
              </a:tr>
              <a:tr h="261366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provozní saldo/kapitálové výdaje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130%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79%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113%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448521497"/>
                  </a:ext>
                </a:extLst>
              </a:tr>
              <a:tr h="261366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investiční dotace/dotace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34%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36%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32%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517658698"/>
                  </a:ext>
                </a:extLst>
              </a:tr>
              <a:tr h="261366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dotace/příjmy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16%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18%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18%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634568676"/>
                  </a:ext>
                </a:extLst>
              </a:tr>
              <a:tr h="261366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daňové příjmy/příjmy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70%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67%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67%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6650005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3130812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vybraných výdajů obcí bez Prahy 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it-IT" dirty="0"/>
              <a:t>©</a:t>
            </a:r>
            <a:r>
              <a:rPr lang="it-IT" dirty="0" smtClean="0"/>
              <a:t>2021</a:t>
            </a:r>
            <a:r>
              <a:rPr lang="cs-CZ" dirty="0" smtClean="0"/>
              <a:t> </a:t>
            </a:r>
            <a:r>
              <a:rPr lang="it-IT" dirty="0" smtClean="0"/>
              <a:t>• </a:t>
            </a:r>
            <a:r>
              <a:rPr lang="cs-CZ" dirty="0"/>
              <a:t>Věra Kameníčková</a:t>
            </a:r>
            <a:r>
              <a:rPr lang="it-IT" dirty="0"/>
              <a:t> • </a:t>
            </a:r>
            <a:r>
              <a:rPr lang="cs-CZ" dirty="0"/>
              <a:t>26</a:t>
            </a:r>
            <a:r>
              <a:rPr lang="it-IT" dirty="0"/>
              <a:t>/</a:t>
            </a:r>
            <a:r>
              <a:rPr lang="cs-CZ" dirty="0"/>
              <a:t>11</a:t>
            </a:r>
            <a:r>
              <a:rPr lang="it-IT" dirty="0"/>
              <a:t>/</a:t>
            </a:r>
            <a:r>
              <a:rPr lang="cs-CZ" dirty="0"/>
              <a:t>2021</a:t>
            </a:r>
            <a:endParaRPr lang="it-IT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AE5C431-CD11-664D-BB40-B093341C59C0}" type="slidenum">
              <a:rPr lang="it-IT" smtClean="0"/>
              <a:pPr/>
              <a:t>8</a:t>
            </a:fld>
            <a:endParaRPr lang="it-IT" sz="1600" dirty="0"/>
          </a:p>
        </p:txBody>
      </p:sp>
      <p:graphicFrame>
        <p:nvGraphicFramePr>
          <p:cNvPr id="6" name="Graf 5"/>
          <p:cNvGraphicFramePr>
            <a:graphicFrameLocks/>
          </p:cNvGraphicFramePr>
          <p:nvPr/>
        </p:nvGraphicFramePr>
        <p:xfrm>
          <a:off x="1156854" y="954232"/>
          <a:ext cx="6830292" cy="32350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02983037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lze očekávat?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it-IT" dirty="0"/>
              <a:t>©</a:t>
            </a:r>
            <a:r>
              <a:rPr lang="it-IT" dirty="0" smtClean="0"/>
              <a:t>2021</a:t>
            </a:r>
            <a:r>
              <a:rPr lang="cs-CZ" dirty="0" smtClean="0"/>
              <a:t> </a:t>
            </a:r>
            <a:r>
              <a:rPr lang="it-IT" dirty="0" smtClean="0"/>
              <a:t>• </a:t>
            </a:r>
            <a:r>
              <a:rPr lang="cs-CZ" dirty="0"/>
              <a:t>Věra Kameníčková</a:t>
            </a:r>
            <a:r>
              <a:rPr lang="it-IT" dirty="0"/>
              <a:t> • </a:t>
            </a:r>
            <a:r>
              <a:rPr lang="cs-CZ" dirty="0"/>
              <a:t>26</a:t>
            </a:r>
            <a:r>
              <a:rPr lang="it-IT" dirty="0"/>
              <a:t>/</a:t>
            </a:r>
            <a:r>
              <a:rPr lang="cs-CZ" dirty="0"/>
              <a:t>11</a:t>
            </a:r>
            <a:r>
              <a:rPr lang="it-IT" dirty="0"/>
              <a:t>/</a:t>
            </a:r>
            <a:r>
              <a:rPr lang="cs-CZ" dirty="0"/>
              <a:t>2021</a:t>
            </a:r>
            <a:endParaRPr lang="it-IT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AE5C431-CD11-664D-BB40-B093341C59C0}" type="slidenum">
              <a:rPr lang="it-IT" smtClean="0"/>
              <a:pPr/>
              <a:t>9</a:t>
            </a:fld>
            <a:endParaRPr lang="it-IT" sz="1600" dirty="0"/>
          </a:p>
        </p:txBody>
      </p:sp>
      <p:sp>
        <p:nvSpPr>
          <p:cNvPr id="3" name="Obdélník 2"/>
          <p:cNvSpPr/>
          <p:nvPr/>
        </p:nvSpPr>
        <p:spPr>
          <a:xfrm>
            <a:off x="817418" y="872456"/>
            <a:ext cx="7869381" cy="3352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Růst inflace: nedostatek čipů a dalších vstupů, růst poptávky domácností, nedostatek zaměstnanců v řadě oborů tlačí na růst mezd a tudíž i cen</a:t>
            </a: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Růst základní úrokové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sazby v reakci na rostoucí inflaci a z části rovněž v reakci na uvolněnou fiskální politiku, což vede ke zdražení půjček nejen obcím </a:t>
            </a: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Narušení dodavatelských řetězců, nedostatek subdodávek </a:t>
            </a: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pracovních sil na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trhu </a:t>
            </a: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spolu s inflací povede jen k mírnému ekonomickému růstu 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Nejistota o rozpočtu na příští rok, jak budou dosaženy plánované úspory avízované novou vládou a jaký budou mít dopad do daňového systému</a:t>
            </a: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Snaha snížit vysoký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státní dluh se může promítnout do omezení dotací obcím 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Přetrvávající nejistota: další růst úspor obcí, navzdory jen pomalu rostoucím úrokům z vkladů a snižování hodnoty úspor v důsledku inflace  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9088145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Cover">
  <a:themeElements>
    <a:clrScheme name="CRIF-color-palette">
      <a:dk1>
        <a:srgbClr val="003B79"/>
      </a:dk1>
      <a:lt1>
        <a:srgbClr val="FFFFFF"/>
      </a:lt1>
      <a:dk2>
        <a:srgbClr val="EC7D11"/>
      </a:dk2>
      <a:lt2>
        <a:srgbClr val="EEECE1"/>
      </a:lt2>
      <a:accent1>
        <a:srgbClr val="003B79"/>
      </a:accent1>
      <a:accent2>
        <a:srgbClr val="EE7D11"/>
      </a:accent2>
      <a:accent3>
        <a:srgbClr val="B0CEED"/>
      </a:accent3>
      <a:accent4>
        <a:srgbClr val="D9E021"/>
      </a:accent4>
      <a:accent5>
        <a:srgbClr val="DDDDDD"/>
      </a:accent5>
      <a:accent6>
        <a:srgbClr val="FFFFFF"/>
      </a:accent6>
      <a:hlink>
        <a:srgbClr val="0000FF"/>
      </a:hlink>
      <a:folHlink>
        <a:srgbClr val="FF00F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BD1E9C6F-73FB-49EC-AF77-3ED1DAB6FBAD}" vid="{2C89832F-CEA1-4C97-88B9-DE35AB4C2C0A}"/>
    </a:ext>
  </a:extLst>
</a:theme>
</file>

<file path=ppt/theme/theme2.xml><?xml version="1.0" encoding="utf-8"?>
<a:theme xmlns:a="http://schemas.openxmlformats.org/drawingml/2006/main" name="CRIF Presentation 16-9 format">
  <a:themeElements>
    <a:clrScheme name="Custom 6">
      <a:dk1>
        <a:srgbClr val="003B79"/>
      </a:dk1>
      <a:lt1>
        <a:srgbClr val="FFFFFF"/>
      </a:lt1>
      <a:dk2>
        <a:srgbClr val="EC7D11"/>
      </a:dk2>
      <a:lt2>
        <a:srgbClr val="EEECE1"/>
      </a:lt2>
      <a:accent1>
        <a:srgbClr val="003B79"/>
      </a:accent1>
      <a:accent2>
        <a:srgbClr val="EE7D11"/>
      </a:accent2>
      <a:accent3>
        <a:srgbClr val="B0CEEC"/>
      </a:accent3>
      <a:accent4>
        <a:srgbClr val="D9E021"/>
      </a:accent4>
      <a:accent5>
        <a:srgbClr val="DDDDDD"/>
      </a:accent5>
      <a:accent6>
        <a:srgbClr val="FFFFFF"/>
      </a:accent6>
      <a:hlink>
        <a:srgbClr val="0000FF"/>
      </a:hlink>
      <a:folHlink>
        <a:srgbClr val="FF00FF"/>
      </a:folHlink>
    </a:clrScheme>
    <a:fontScheme name="CRIF Presentation 16-9 format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CRIF Presentation 16-9 forma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797979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60958" tIns="60958" rIns="60958" bIns="60958" numCol="1" spcCol="38100" rtlCol="0" anchor="ctr">
        <a:spAutoFit/>
      </a:bodyPr>
      <a:lstStyle>
        <a:defPPr marL="0" marR="0" indent="0" algn="l" defTabSz="6096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chemeClr val="accent1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60958" tIns="60958" rIns="60958" bIns="60958" numCol="1" spcCol="38100" rtlCol="0" anchor="t">
        <a:spAutoFit/>
      </a:bodyPr>
      <a:lstStyle>
        <a:defPPr marL="0" marR="0" indent="0" algn="l" defTabSz="6096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chemeClr val="accent1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Presentation1" id="{BD1E9C6F-73FB-49EC-AF77-3ED1DAB6FBAD}" vid="{119A4C01-0A63-4514-A2F9-BE22D9CB4D6E}"/>
    </a:ext>
  </a:extLst>
</a:theme>
</file>

<file path=ppt/theme/theme3.xml><?xml version="1.0" encoding="utf-8"?>
<a:theme xmlns:a="http://schemas.openxmlformats.org/drawingml/2006/main" name="Final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BD1E9C6F-73FB-49EC-AF77-3ED1DAB6FBAD}" vid="{08DA474F-FA15-43E6-AC0F-B570F1C9AEE3}"/>
    </a:ext>
  </a:extLst>
</a:theme>
</file>

<file path=ppt/theme/theme4.xml><?xml version="1.0" encoding="utf-8"?>
<a:theme xmlns:a="http://schemas.openxmlformats.org/drawingml/2006/main" name="CRIF Presentation 16-9 format">
  <a:themeElements>
    <a:clrScheme name="CRIF Presentation 16-9 forma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3B79"/>
      </a:accent1>
      <a:accent2>
        <a:srgbClr val="EE7D11"/>
      </a:accent2>
      <a:accent3>
        <a:srgbClr val="B0CFED"/>
      </a:accent3>
      <a:accent4>
        <a:srgbClr val="D9E021"/>
      </a:accent4>
      <a:accent5>
        <a:srgbClr val="7C7C7C"/>
      </a:accent5>
      <a:accent6>
        <a:srgbClr val="8F8F8F"/>
      </a:accent6>
      <a:hlink>
        <a:srgbClr val="0000FF"/>
      </a:hlink>
      <a:folHlink>
        <a:srgbClr val="FF00FF"/>
      </a:folHlink>
    </a:clrScheme>
    <a:fontScheme name="CRIF Presentation 16-9 format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CRIF Presentation 16-9 forma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797979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60958" tIns="60958" rIns="60958" bIns="60958" numCol="1" spcCol="38100" rtlCol="0" anchor="ctr">
        <a:spAutoFit/>
      </a:bodyPr>
      <a:lstStyle>
        <a:defPPr marL="0" marR="0" indent="0" algn="l" defTabSz="6096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chemeClr val="accent1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60958" tIns="60958" rIns="60958" bIns="60958" numCol="1" spcCol="38100" rtlCol="0" anchor="t">
        <a:spAutoFit/>
      </a:bodyPr>
      <a:lstStyle>
        <a:defPPr marL="0" marR="0" indent="0" algn="l" defTabSz="6096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chemeClr val="accent1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Corporate Template" ma:contentTypeID="0x010100DDD941F20E3D574FBAA22D56040123AD01005DAFB352DE18A844AD02F31B8DF789AF" ma:contentTypeVersion="29" ma:contentTypeDescription="" ma:contentTypeScope="" ma:versionID="ee0a98100b93ce42e5b71d8b5eae88ec">
  <xsd:schema xmlns:xsd="http://www.w3.org/2001/XMLSchema" xmlns:xs="http://www.w3.org/2001/XMLSchema" xmlns:p="http://schemas.microsoft.com/office/2006/metadata/properties" xmlns:ns2="31a9821f-a3c3-4b7a-b65a-6038c000beae" xmlns:ns3="41b5ca3c-ba29-412d-bcc5-38227231e36f" xmlns:ns4="770f6c90-8228-4bf7-a049-363dc06ffdc7" targetNamespace="http://schemas.microsoft.com/office/2006/metadata/properties" ma:root="true" ma:fieldsID="39196a621d006044c0f6e58eae6a936d" ns2:_="" ns3:_="" ns4:_="">
    <xsd:import namespace="31a9821f-a3c3-4b7a-b65a-6038c000beae"/>
    <xsd:import namespace="41b5ca3c-ba29-412d-bcc5-38227231e36f"/>
    <xsd:import namespace="770f6c90-8228-4bf7-a049-363dc06ffdc7"/>
    <xsd:element name="properties">
      <xsd:complexType>
        <xsd:sequence>
          <xsd:element name="documentManagement">
            <xsd:complexType>
              <xsd:all>
                <xsd:element ref="ns2:CR_Description" minOccurs="0"/>
                <xsd:element ref="ns2:CR_CompaniesTaxHTField0" minOccurs="0"/>
                <xsd:element ref="ns2:CR_ClassificationTaxHTField0" minOccurs="0"/>
                <xsd:element ref="ns2:CR_LanguagesTaxHTField0" minOccurs="0"/>
                <xsd:element ref="ns3:TaxCatchAll" minOccurs="0"/>
                <xsd:element ref="ns2:CR_TypeCorporateBookTaxHTField0" minOccurs="0"/>
                <xsd:element ref="ns3:TaxCatchAllLabel" minOccurs="0"/>
                <xsd:element ref="ns2:CR_InEvidenza"/>
                <xsd:element ref="ns4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a9821f-a3c3-4b7a-b65a-6038c000beae" elementFormDefault="qualified">
    <xsd:import namespace="http://schemas.microsoft.com/office/2006/documentManagement/types"/>
    <xsd:import namespace="http://schemas.microsoft.com/office/infopath/2007/PartnerControls"/>
    <xsd:element name="CR_Description" ma:index="2" nillable="true" ma:displayName="Description" ma:internalName="CR_Description">
      <xsd:simpleType>
        <xsd:restriction base="dms:Unknown"/>
      </xsd:simpleType>
    </xsd:element>
    <xsd:element name="CR_CompaniesTaxHTField0" ma:index="8" ma:taxonomy="true" ma:internalName="CR_CompaniesTaxHTField0" ma:taxonomyFieldName="CR_Companies" ma:displayName="Companies" ma:readOnly="false" ma:default="" ma:fieldId="{595eb9b0-168b-42a6-b759-02fde38b847a}" ma:taxonomyMulti="true" ma:sspId="b8dc9f9c-cac6-4d46-bcdb-2b31b11f0812" ma:termSetId="e001b687-8b4a-43d3-aeea-26b8c8ccc3f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R_ClassificationTaxHTField0" ma:index="13" nillable="true" ma:taxonomy="true" ma:internalName="CR_ClassificationTaxHTField0" ma:taxonomyFieldName="CR_Classification" ma:displayName="Classification" ma:default="" ma:fieldId="{48eb696d-8a3a-40d4-93b0-0c9adcd75fc9}" ma:sspId="b8dc9f9c-cac6-4d46-bcdb-2b31b11f0812" ma:termSetId="e8d9696b-9fe7-4317-b228-197f3680c80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R_LanguagesTaxHTField0" ma:index="15" nillable="true" ma:taxonomy="true" ma:internalName="CR_LanguagesTaxHTField0" ma:taxonomyFieldName="CR_Languages" ma:displayName="Languages" ma:default="" ma:fieldId="{48acf108-4c13-48cb-ae18-074f1c761dab}" ma:taxonomyMulti="true" ma:sspId="b8dc9f9c-cac6-4d46-bcdb-2b31b11f0812" ma:termSetId="b24bdcae-2c93-4f25-81b7-e5b3feb6be7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R_TypeCorporateBookTaxHTField0" ma:index="17" nillable="true" ma:taxonomy="true" ma:internalName="CR_TypeCorporateBookTaxHTField0" ma:taxonomyFieldName="CR_TypeCorporateBook" ma:displayName="Type of Corporate Template" ma:indexed="true" ma:readOnly="false" ma:default="" ma:fieldId="{75764478-7725-4e18-a1e1-3627c678ae5f}" ma:sspId="b8dc9f9c-cac6-4d46-bcdb-2b31b11f0812" ma:termSetId="6fec2584-d04f-4573-876a-d545d7f1d20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R_InEvidenza" ma:index="19" ma:displayName="Highlight" ma:default="No" ma:format="Dropdown" ma:internalName="CR_InEvidenza" ma:readOnly="false">
      <xsd:simpleType>
        <xsd:restriction base="dms:Choice">
          <xsd:enumeration value="Yes"/>
          <xsd:enumeration value="No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b5ca3c-ba29-412d-bcc5-38227231e36f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6b5ee184-d9de-47a9-9eab-273aa415af96}" ma:internalName="TaxCatchAll" ma:showField="CatchAllData" ma:web="31a9821f-a3c3-4b7a-b65a-6038c000bea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8" nillable="true" ma:displayName="Taxonomy Catch All Column1" ma:hidden="true" ma:list="{6b5ee184-d9de-47a9-9eab-273aa415af96}" ma:internalName="TaxCatchAllLabel" ma:readOnly="true" ma:showField="CatchAllDataLabel" ma:web="31a9821f-a3c3-4b7a-b65a-6038c000bea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0f6c90-8228-4bf7-a049-363dc06ffdc7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2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1b5ca3c-ba29-412d-bcc5-38227231e36f">
      <Value>15</Value>
      <Value>64</Value>
      <Value>155</Value>
      <Value>57</Value>
    </TaxCatchAll>
    <CR_InEvidenza xmlns="31a9821f-a3c3-4b7a-b65a-6038c000beae">No</CR_InEvidenza>
    <CR_Description xmlns="31a9821f-a3c3-4b7a-b65a-6038c000beae">1033,&lt;p&gt;CRIF_Czech_PowerPoint_Presentation_16-9&lt;/p&gt;|;|1040,&lt;p&gt;CRIF_Czech_PowerPoint_Presentation_16-9&lt;/p&gt;|;|</CR_Description>
    <CR_TypeCorporateBookTaxHTField0 xmlns="31a9821f-a3c3-4b7a-b65a-6038c000beae">
      <Terms xmlns="http://schemas.microsoft.com/office/infopath/2007/PartnerControls">
        <TermInfo xmlns="http://schemas.microsoft.com/office/infopath/2007/PartnerControls">
          <TermName xmlns="http://schemas.microsoft.com/office/infopath/2007/PartnerControls">Presentation</TermName>
          <TermId xmlns="http://schemas.microsoft.com/office/infopath/2007/PartnerControls">65a0e03d-4f49-465e-80ca-0996671a2500</TermId>
        </TermInfo>
      </Terms>
    </CR_TypeCorporateBookTaxHTField0>
    <CR_CompaniesTaxHTField0 xmlns="31a9821f-a3c3-4b7a-b65a-6038c000beae">
      <Terms xmlns="http://schemas.microsoft.com/office/infopath/2007/PartnerControls">
        <TermInfo xmlns="http://schemas.microsoft.com/office/infopath/2007/PartnerControls">
          <TermName xmlns="http://schemas.microsoft.com/office/infopath/2007/PartnerControls">CRIF Global</TermName>
          <TermId xmlns="http://schemas.microsoft.com/office/infopath/2007/PartnerControls">23effd2d-f5bf-4989-adbe-5bbcc196236f</TermId>
        </TermInfo>
        <TermInfo xmlns="http://schemas.microsoft.com/office/infopath/2007/PartnerControls">
          <TermName xmlns="http://schemas.microsoft.com/office/infopath/2007/PartnerControls">CRIF Group</TermName>
          <TermId xmlns="http://schemas.microsoft.com/office/infopath/2007/PartnerControls">070b4fc5-e8b0-497c-acc2-f7fbc18a46c0</TermId>
        </TermInfo>
      </Terms>
    </CR_CompaniesTaxHTField0>
    <CR_ClassificationTaxHTField0 xmlns="31a9821f-a3c3-4b7a-b65a-6038c000beae">
      <Terms xmlns="http://schemas.microsoft.com/office/infopath/2007/PartnerControls"/>
    </CR_ClassificationTaxHTField0>
    <CR_LanguagesTaxHTField0 xmlns="31a9821f-a3c3-4b7a-b65a-6038c000beae">
      <Terms xmlns="http://schemas.microsoft.com/office/infopath/2007/PartnerControls">
        <TermInfo xmlns="http://schemas.microsoft.com/office/infopath/2007/PartnerControls">
          <TermName xmlns="http://schemas.microsoft.com/office/infopath/2007/PartnerControls">English</TermName>
          <TermId xmlns="http://schemas.microsoft.com/office/infopath/2007/PartnerControls">02c764d1-d967-4f05-bbde-3be988529066</TermId>
        </TermInfo>
      </Terms>
    </CR_LanguagesTaxHTField0>
  </documentManagement>
</p:properties>
</file>

<file path=customXml/itemProps1.xml><?xml version="1.0" encoding="utf-8"?>
<ds:datastoreItem xmlns:ds="http://schemas.openxmlformats.org/officeDocument/2006/customXml" ds:itemID="{C1085D57-F44E-4B61-961A-9FD4482E4AC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1908715-89E6-4E2E-AA70-61D0C4B7D0A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1a9821f-a3c3-4b7a-b65a-6038c000beae"/>
    <ds:schemaRef ds:uri="41b5ca3c-ba29-412d-bcc5-38227231e36f"/>
    <ds:schemaRef ds:uri="770f6c90-8228-4bf7-a049-363dc06ffd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2AF5A5A-5262-4D1B-AB6B-0D1C9C34BFD4}">
  <ds:schemaRefs>
    <ds:schemaRef ds:uri="http://purl.org/dc/elements/1.1/"/>
    <ds:schemaRef ds:uri="http://schemas.microsoft.com/office/2006/metadata/properties"/>
    <ds:schemaRef ds:uri="http://purl.org/dc/terms/"/>
    <ds:schemaRef ds:uri="http://schemas.microsoft.com/office/2006/documentManagement/types"/>
    <ds:schemaRef ds:uri="31a9821f-a3c3-4b7a-b65a-6038c000beae"/>
    <ds:schemaRef ds:uri="http://purl.org/dc/dcmitype/"/>
    <ds:schemaRef ds:uri="41b5ca3c-ba29-412d-bcc5-38227231e36f"/>
    <ds:schemaRef ds:uri="http://schemas.microsoft.com/office/infopath/2007/PartnerControls"/>
    <ds:schemaRef ds:uri="http://schemas.openxmlformats.org/package/2006/metadata/core-properties"/>
    <ds:schemaRef ds:uri="770f6c90-8228-4bf7-a049-363dc06ffdc7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</TotalTime>
  <Words>804</Words>
  <Application>Microsoft Office PowerPoint</Application>
  <PresentationFormat>Předvádění na obrazovce (16:9)</PresentationFormat>
  <Paragraphs>229</Paragraphs>
  <Slides>13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13</vt:i4>
      </vt:variant>
    </vt:vector>
  </HeadingPairs>
  <TitlesOfParts>
    <vt:vector size="22" baseType="lpstr">
      <vt:lpstr>Arial</vt:lpstr>
      <vt:lpstr>Calibri</vt:lpstr>
      <vt:lpstr>Helvetica</vt:lpstr>
      <vt:lpstr>Helvetica 65 Medium</vt:lpstr>
      <vt:lpstr>Times New Roman</vt:lpstr>
      <vt:lpstr>Wingdings</vt:lpstr>
      <vt:lpstr>Cover</vt:lpstr>
      <vt:lpstr>CRIF Presentation 16-9 format</vt:lpstr>
      <vt:lpstr>Final</vt:lpstr>
      <vt:lpstr>Jak covid-19 (ne)proměnil hospodaření obcí   Finanční konference SMO  listopad 2021 </vt:lpstr>
      <vt:lpstr>Obsah</vt:lpstr>
      <vt:lpstr>Celostátní výnos daní</vt:lpstr>
      <vt:lpstr>Příjmy a výdaje obcí a podíl salda na příjmech </vt:lpstr>
      <vt:lpstr>Hlavní příjmové a výdajové položky obcí včetně Prahy </vt:lpstr>
      <vt:lpstr>Financování kapitálových výdajů (včetně mimo rezervy a půjčky)</vt:lpstr>
      <vt:lpstr>Poměrové ukazatele obcí bez Prahy  </vt:lpstr>
      <vt:lpstr>Struktura vybraných výdajů obcí bez Prahy  </vt:lpstr>
      <vt:lpstr>Co lze očekávat? </vt:lpstr>
      <vt:lpstr>Co lze očekávat? </vt:lpstr>
      <vt:lpstr>Obce </vt:lpstr>
      <vt:lpstr>Prezentace aplikace PowerPoint</vt:lpstr>
      <vt:lpstr>Děkuji za pozornost </vt:lpstr>
    </vt:vector>
  </TitlesOfParts>
  <Company>CRIF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CRIF_Czech_PowerPoint_Presentation_16-9</dc:title>
  <dc:creator>Coronas Maria Grazia</dc:creator>
  <cp:lastModifiedBy>Kameníčková Věra</cp:lastModifiedBy>
  <cp:revision>23</cp:revision>
  <dcterms:created xsi:type="dcterms:W3CDTF">2021-02-09T16:23:00Z</dcterms:created>
  <dcterms:modified xsi:type="dcterms:W3CDTF">2021-11-16T09:40:32Z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0x010100DDD941F20E3D574FBAA22D56040123AD01005DAFB352DE18A844AD02F31B8DF789AF</vt:lpwstr>
  </property>
  <property fmtid="{D5CDD505-2E9C-101B-9397-08002B2CF9AE}" pid="3" name="CR_TypeCorporateBook">
    <vt:lpwstr>155;#Presentation|65a0e03d-4f49-465e-80ca-0996671a2500</vt:lpwstr>
  </property>
  <property fmtid="{D5CDD505-2E9C-101B-9397-08002B2CF9AE}" pid="4" name="CR_Languages">
    <vt:lpwstr>15;#English|02c764d1-d967-4f05-bbde-3be988529066</vt:lpwstr>
  </property>
  <property fmtid="{D5CDD505-2E9C-101B-9397-08002B2CF9AE}" pid="5" name="CR_Classification">
    <vt:lpwstr/>
  </property>
  <property fmtid="{D5CDD505-2E9C-101B-9397-08002B2CF9AE}" pid="6" name="CR_Companies">
    <vt:lpwstr>57;#CRIF Global|23effd2d-f5bf-4989-adbe-5bbcc196236f;#64;#CRIF Group|070b4fc5-e8b0-497c-acc2-f7fbc18a46c0</vt:lpwstr>
  </property>
</Properties>
</file>